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301" r:id="rId4"/>
    <p:sldId id="297" r:id="rId6"/>
    <p:sldId id="305" r:id="rId7"/>
    <p:sldId id="303" r:id="rId8"/>
    <p:sldId id="317" r:id="rId9"/>
    <p:sldId id="298" r:id="rId10"/>
    <p:sldId id="306" r:id="rId11"/>
    <p:sldId id="308" r:id="rId12"/>
    <p:sldId id="299" r:id="rId13"/>
    <p:sldId id="304" r:id="rId14"/>
    <p:sldId id="309" r:id="rId15"/>
    <p:sldId id="300" r:id="rId16"/>
    <p:sldId id="307" r:id="rId17"/>
    <p:sldId id="310" r:id="rId18"/>
    <p:sldId id="302" r:id="rId19"/>
    <p:sldId id="318" r:id="rId20"/>
    <p:sldId id="331" r:id="rId21"/>
    <p:sldId id="329" r:id="rId22"/>
    <p:sldId id="330" r:id="rId23"/>
    <p:sldId id="333" r:id="rId24"/>
    <p:sldId id="332" r:id="rId25"/>
    <p:sldId id="337" r:id="rId26"/>
    <p:sldId id="338" r:id="rId27"/>
    <p:sldId id="339" r:id="rId28"/>
    <p:sldId id="340" r:id="rId29"/>
    <p:sldId id="341" r:id="rId30"/>
    <p:sldId id="342" r:id="rId31"/>
    <p:sldId id="343" r:id="rId32"/>
    <p:sldId id="345" r:id="rId33"/>
    <p:sldId id="346" r:id="rId34"/>
    <p:sldId id="347" r:id="rId35"/>
    <p:sldId id="348" r:id="rId36"/>
    <p:sldId id="349" r:id="rId37"/>
    <p:sldId id="350" r:id="rId38"/>
    <p:sldId id="351" r:id="rId39"/>
    <p:sldId id="352" r:id="rId40"/>
    <p:sldId id="353" r:id="rId41"/>
    <p:sldId id="354" r:id="rId42"/>
    <p:sldId id="355" r:id="rId43"/>
    <p:sldId id="356" r:id="rId44"/>
    <p:sldId id="357" r:id="rId45"/>
    <p:sldId id="358" r:id="rId46"/>
    <p:sldId id="359" r:id="rId47"/>
    <p:sldId id="360" r:id="rId48"/>
    <p:sldId id="361" r:id="rId49"/>
    <p:sldId id="362" r:id="rId50"/>
    <p:sldId id="363" r:id="rId51"/>
    <p:sldId id="364" r:id="rId52"/>
    <p:sldId id="365" r:id="rId53"/>
    <p:sldId id="366" r:id="rId54"/>
    <p:sldId id="368" r:id="rId55"/>
    <p:sldId id="369" r:id="rId56"/>
    <p:sldId id="370" r:id="rId57"/>
    <p:sldId id="371" r:id="rId58"/>
    <p:sldId id="372" r:id="rId59"/>
    <p:sldId id="373" r:id="rId60"/>
    <p:sldId id="374" r:id="rId61"/>
    <p:sldId id="375" r:id="rId62"/>
    <p:sldId id="376" r:id="rId63"/>
    <p:sldId id="377" r:id="rId64"/>
    <p:sldId id="378" r:id="rId65"/>
    <p:sldId id="379" r:id="rId66"/>
    <p:sldId id="380" r:id="rId67"/>
    <p:sldId id="381" r:id="rId68"/>
    <p:sldId id="382" r:id="rId69"/>
    <p:sldId id="383" r:id="rId70"/>
    <p:sldId id="384" r:id="rId71"/>
    <p:sldId id="386" r:id="rId72"/>
    <p:sldId id="403" r:id="rId73"/>
    <p:sldId id="387" r:id="rId74"/>
    <p:sldId id="388" r:id="rId75"/>
    <p:sldId id="389" r:id="rId76"/>
    <p:sldId id="390" r:id="rId77"/>
    <p:sldId id="391" r:id="rId78"/>
    <p:sldId id="400" r:id="rId7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7BA4"/>
    <a:srgbClr val="8096C7"/>
    <a:srgbClr val="526C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004" autoAdjust="0"/>
    <p:restoredTop sz="94660"/>
  </p:normalViewPr>
  <p:slideViewPr>
    <p:cSldViewPr snapToGrid="0">
      <p:cViewPr>
        <p:scale>
          <a:sx n="50" d="100"/>
          <a:sy n="50" d="100"/>
        </p:scale>
        <p:origin x="252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2726F-3FD6-4C2A-A952-F47D69B29A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74708-51E0-4234-9C37-4BF80F9019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6" Type="http://schemas.openxmlformats.org/officeDocument/2006/relationships/image" Target="../media/image15.jpeg"/><Relationship Id="rId5" Type="http://schemas.openxmlformats.org/officeDocument/2006/relationships/image" Target="NULL" TargetMode="Externa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7.jpeg"/><Relationship Id="rId3" Type="http://schemas.openxmlformats.org/officeDocument/2006/relationships/image" Target="../media/image3.jpeg"/><Relationship Id="rId2" Type="http://schemas.openxmlformats.org/officeDocument/2006/relationships/image" Target="../media/image16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3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5.png"/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1.jpeg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59.png"/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67.jpeg"/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69.jpeg"/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71.jpeg"/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76.jpeg"/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78.jpeg"/><Relationship Id="rId3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0.jpeg"/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2.jpeg"/><Relationship Id="rId3" Type="http://schemas.openxmlformats.org/officeDocument/2006/relationships/image" Target="../media/image81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4.jpeg"/><Relationship Id="rId3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6.jpeg"/><Relationship Id="rId3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8.jpeg"/><Relationship Id="rId3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90.jpeg"/><Relationship Id="rId3" Type="http://schemas.openxmlformats.org/officeDocument/2006/relationships/image" Target="../media/image89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2.jpeg"/><Relationship Id="rId4" Type="http://schemas.openxmlformats.org/officeDocument/2006/relationships/image" Target="../media/image5.png"/><Relationship Id="rId3" Type="http://schemas.openxmlformats.org/officeDocument/2006/relationships/image" Target="../media/image91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93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96.jpeg"/><Relationship Id="rId4" Type="http://schemas.openxmlformats.org/officeDocument/2006/relationships/image" Target="../media/image95.jpeg"/><Relationship Id="rId3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3.wav"/><Relationship Id="rId6" Type="http://schemas.openxmlformats.org/officeDocument/2006/relationships/audio" Target="../media/audio2.wav"/><Relationship Id="rId5" Type="http://schemas.openxmlformats.org/officeDocument/2006/relationships/image" Target="../media/image5.png"/><Relationship Id="rId4" Type="http://schemas.openxmlformats.org/officeDocument/2006/relationships/image" Target="../media/image98.jpeg"/><Relationship Id="rId3" Type="http://schemas.openxmlformats.org/officeDocument/2006/relationships/image" Target="../media/image97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00.jpeg"/><Relationship Id="rId3" Type="http://schemas.openxmlformats.org/officeDocument/2006/relationships/image" Target="../media/image99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Relationship Id="rId3" Type="http://schemas.openxmlformats.org/officeDocument/2006/relationships/image" Target="../media/image101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05.jpeg"/><Relationship Id="rId3" Type="http://schemas.openxmlformats.org/officeDocument/2006/relationships/image" Target="../media/image104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106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6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107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jpe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7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7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09.jpeg"/><Relationship Id="rId3" Type="http://schemas.openxmlformats.org/officeDocument/2006/relationships/image" Target="../media/image108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7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110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7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111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7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112.jpe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7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3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rcRect b="10631"/>
          <a:stretch>
            <a:fillRect/>
          </a:stretch>
        </p:blipFill>
        <p:spPr>
          <a:xfrm rot="13174182">
            <a:off x="5199380" y="-1089660"/>
            <a:ext cx="9324975" cy="5626735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3077" name="Picture 17" descr="帅立功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5460" y="172720"/>
            <a:ext cx="6344920" cy="42754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rcRect b="20461"/>
          <a:stretch>
            <a:fillRect/>
          </a:stretch>
        </p:blipFill>
        <p:spPr>
          <a:xfrm rot="3022029">
            <a:off x="-2883535" y="2689860"/>
            <a:ext cx="8174355" cy="4389120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sp>
        <p:nvSpPr>
          <p:cNvPr id="13" name="文本框 12"/>
          <p:cNvSpPr txBox="1"/>
          <p:nvPr/>
        </p:nvSpPr>
        <p:spPr>
          <a:xfrm>
            <a:off x="314325" y="1407795"/>
            <a:ext cx="54165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5400" b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旅游纪念品设计</a:t>
            </a:r>
            <a:endParaRPr lang="zh-CN" altLang="en-US" sz="5400" b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j-cs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68540" y="5038090"/>
            <a:ext cx="35337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4C4A"/>
                </a:solidFill>
                <a:latin typeface="Arial" panose="020B0604020202020204" pitchFamily="34" charset="0"/>
                <a:ea typeface="华文中宋" pitchFamily="2" charset="-122"/>
                <a:sym typeface="+mn-ea"/>
              </a:rPr>
              <a:t>主讲：帅立功教授</a:t>
            </a:r>
            <a:endParaRPr lang="zh-CN" altLang="en-US" sz="2800" b="1" dirty="0">
              <a:solidFill>
                <a:srgbClr val="004C4A"/>
              </a:solidFill>
              <a:latin typeface="Arial" panose="020B0604020202020204" pitchFamily="34" charset="0"/>
              <a:ea typeface="华文中宋" pitchFamily="2" charset="-122"/>
              <a:sym typeface="+mn-ea"/>
            </a:endParaRPr>
          </a:p>
          <a:p>
            <a:pPr algn="ctr" defTabSz="457200">
              <a:lnSpc>
                <a:spcPct val="15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桂林旅游高学院    201</a:t>
            </a:r>
            <a:r>
              <a:rPr lang="en-US" altLang="zh-CN" sz="2000" b="1" dirty="0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9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,</a:t>
            </a:r>
            <a:r>
              <a:rPr lang="en-US" altLang="zh-CN" sz="2000" b="1" dirty="0">
                <a:solidFill>
                  <a:schemeClr val="tx2"/>
                </a:solidFill>
                <a:latin typeface="Arial" panose="020B0604020202020204" pitchFamily="34" charset="0"/>
                <a:sym typeface="+mn-ea"/>
              </a:rPr>
              <a:t>12</a:t>
            </a:r>
            <a:endParaRPr kumimoji="1" lang="en-US" altLang="zh-CN" sz="2000" b="1" dirty="0">
              <a:solidFill>
                <a:schemeClr val="tx2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1815" y="367030"/>
            <a:ext cx="447167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全国高职高专教育“十一五”规划教材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获教育部精品教材二等奖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高等教育出版社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078" name="Picture 18" descr="1"/>
          <p:cNvPicPr>
            <a:picLocks noChangeAspect="1"/>
          </p:cNvPicPr>
          <p:nvPr/>
        </p:nvPicPr>
        <p:blipFill>
          <a:blip r:embed="rId4">
            <a:lum bright="29999" contrast="-60001"/>
          </a:blip>
          <a:srcRect t="45041" r="54585" b="33130"/>
          <a:stretch>
            <a:fillRect/>
          </a:stretch>
        </p:blipFill>
        <p:spPr>
          <a:xfrm>
            <a:off x="807085" y="3523615"/>
            <a:ext cx="4547870" cy="309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687830" y="2329815"/>
            <a:ext cx="36671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第一章、第二章、第三章、第四章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848610" y="2694305"/>
            <a:ext cx="8136255" cy="4368800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6167755" y="-926465"/>
            <a:ext cx="8076565" cy="4872355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705485" y="435610"/>
            <a:ext cx="33826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ym typeface="+mn-ea"/>
              </a:rPr>
              <a:t>一、</a:t>
            </a:r>
            <a:r>
              <a:rPr lang="zh-CN" altLang="en-US" sz="2800" b="1" dirty="0">
                <a:sym typeface="+mn-ea"/>
              </a:rPr>
              <a:t>陶瓷纪念品</a:t>
            </a:r>
            <a:r>
              <a:rPr lang="zh-CN" altLang="en-US" sz="2400" dirty="0">
                <a:sym typeface="+mn-ea"/>
              </a:rPr>
              <a:t> </a:t>
            </a:r>
            <a:endParaRPr lang="zh-CN" altLang="en-US" sz="2400"/>
          </a:p>
        </p:txBody>
      </p:sp>
      <p:pic>
        <p:nvPicPr>
          <p:cNvPr id="11266" name="图片 9219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35" y="1981200"/>
            <a:ext cx="3781425" cy="4650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088130" y="5974715"/>
            <a:ext cx="145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sym typeface="+mn-ea"/>
              </a:rPr>
              <a:t>屠龙改扁壶</a:t>
            </a:r>
            <a:r>
              <a:rPr lang="zh-CN" altLang="en-US" dirty="0">
                <a:latin typeface="Arial" panose="020B0604020202020204" pitchFamily="34" charset="0"/>
                <a:sym typeface="+mn-ea"/>
              </a:rPr>
              <a:t> </a:t>
            </a:r>
            <a:endParaRPr lang="zh-CN" altLang="en-US"/>
          </a:p>
        </p:txBody>
      </p:sp>
      <p:pic>
        <p:nvPicPr>
          <p:cNvPr id="11270" name="图片 9223" descr="C:/Users/Administrator/Desktop/http:/www.yune.com.cn/images/upfile/200461622331816172.jpg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6970395" y="450850"/>
            <a:ext cx="2313305" cy="60051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9222" descr="C:/Users/Administrator/Desktop/http:/www.yune.com.cn/images/upfile/200461622314230342.jpg"/>
          <p:cNvPicPr>
            <a:picLocks noChangeAspect="1"/>
          </p:cNvPicPr>
          <p:nvPr/>
        </p:nvPicPr>
        <p:blipFill>
          <a:blip r:embed="rId6" r:link="rId5"/>
          <a:stretch>
            <a:fillRect/>
          </a:stretch>
        </p:blipFill>
        <p:spPr>
          <a:xfrm>
            <a:off x="9533890" y="435610"/>
            <a:ext cx="2280285" cy="601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图文框 33"/>
          <p:cNvSpPr/>
          <p:nvPr/>
        </p:nvSpPr>
        <p:spPr>
          <a:xfrm>
            <a:off x="5876925" y="4965700"/>
            <a:ext cx="1541145" cy="1577975"/>
          </a:xfrm>
          <a:prstGeom prst="frame">
            <a:avLst>
              <a:gd name="adj1" fmla="val 8821"/>
            </a:avLst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75070" y="5483225"/>
            <a:ext cx="774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chemeClr val="tx1">
                    <a:lumMod val="65000"/>
                    <a:lumOff val="35000"/>
                  </a:schemeClr>
                </a:solidFill>
                <a:latin typeface="Aller Light"/>
                <a:sym typeface="+mn-ea"/>
              </a:rPr>
              <a:t>0</a:t>
            </a:r>
            <a:r>
              <a:rPr 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ller Light"/>
                <a:sym typeface="+mn-ea"/>
              </a:rPr>
              <a:t>8</a:t>
            </a:r>
            <a:endParaRPr lang="zh-CN" altLang="en-US" sz="3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1" cstate="screen"/>
          <a:srcRect l="19566" r="11014" b="49499"/>
          <a:stretch>
            <a:fillRect/>
          </a:stretch>
        </p:blipFill>
        <p:spPr>
          <a:xfrm rot="18574182">
            <a:off x="8376920" y="3978275"/>
            <a:ext cx="6065520" cy="2978785"/>
          </a:xfrm>
          <a:custGeom>
            <a:avLst/>
            <a:gdLst>
              <a:gd name="connsiteX0" fmla="*/ 4199302 w 4199302"/>
              <a:gd name="connsiteY0" fmla="*/ 0 h 2062044"/>
              <a:gd name="connsiteX1" fmla="*/ 1704034 w 4199302"/>
              <a:gd name="connsiteY1" fmla="*/ 2062044 h 2062044"/>
              <a:gd name="connsiteX2" fmla="*/ 0 w 4199302"/>
              <a:gd name="connsiteY2" fmla="*/ 0 h 206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9302" h="2062044">
                <a:moveTo>
                  <a:pt x="4199302" y="0"/>
                </a:moveTo>
                <a:lnTo>
                  <a:pt x="1704034" y="20620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291" name="图片 329731" descr="DSCF50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1225" y="2698750"/>
            <a:ext cx="5245100" cy="391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screen"/>
          <a:srcRect l="12764" b="36243"/>
          <a:stretch>
            <a:fillRect/>
          </a:stretch>
        </p:blipFill>
        <p:spPr>
          <a:xfrm rot="8422029">
            <a:off x="-2298065" y="-1007745"/>
            <a:ext cx="8538845" cy="4213225"/>
          </a:xfrm>
          <a:custGeom>
            <a:avLst/>
            <a:gdLst>
              <a:gd name="connsiteX0" fmla="*/ 0 w 5521576"/>
              <a:gd name="connsiteY0" fmla="*/ 0 h 2723973"/>
              <a:gd name="connsiteX1" fmla="*/ 5521576 w 5521576"/>
              <a:gd name="connsiteY1" fmla="*/ 0 h 2723973"/>
              <a:gd name="connsiteX2" fmla="*/ 5521576 w 5521576"/>
              <a:gd name="connsiteY2" fmla="*/ 28251 h 2723973"/>
              <a:gd name="connsiteX3" fmla="*/ 3288876 w 5521576"/>
              <a:gd name="connsiteY3" fmla="*/ 2723973 h 272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1576" h="2723973">
                <a:moveTo>
                  <a:pt x="0" y="0"/>
                </a:moveTo>
                <a:lnTo>
                  <a:pt x="5521576" y="0"/>
                </a:lnTo>
                <a:lnTo>
                  <a:pt x="5521576" y="28251"/>
                </a:lnTo>
                <a:lnTo>
                  <a:pt x="3288876" y="2723973"/>
                </a:lnTo>
                <a:close/>
              </a:path>
            </a:pathLst>
          </a:custGeom>
        </p:spPr>
      </p:pic>
      <p:pic>
        <p:nvPicPr>
          <p:cNvPr id="12290" name="内容占位符 317443" descr="DSCF5018"/>
          <p:cNvPicPr>
            <a:picLocks noGrp="1" noRot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02895" y="234315"/>
            <a:ext cx="3969385" cy="5465445"/>
          </a:xfrm>
        </p:spPr>
      </p:pic>
      <p:grpSp>
        <p:nvGrpSpPr>
          <p:cNvPr id="3" name="组合 2"/>
          <p:cNvGrpSpPr/>
          <p:nvPr/>
        </p:nvGrpSpPr>
        <p:grpSpPr>
          <a:xfrm>
            <a:off x="3317875" y="1236345"/>
            <a:ext cx="3945890" cy="3342640"/>
            <a:chOff x="5406" y="1930"/>
            <a:chExt cx="9184" cy="8470"/>
          </a:xfrm>
        </p:grpSpPr>
        <p:sp>
          <p:nvSpPr>
            <p:cNvPr id="4" name="矩形 3"/>
            <p:cNvSpPr/>
            <p:nvPr/>
          </p:nvSpPr>
          <p:spPr>
            <a:xfrm>
              <a:off x="8602" y="2705"/>
              <a:ext cx="1324" cy="3465"/>
            </a:xfrm>
            <a:prstGeom prst="rect">
              <a:avLst/>
            </a:prstGeom>
            <a:solidFill>
              <a:srgbClr val="5B7BA4"/>
            </a:solidFill>
            <a:ln w="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5400000">
              <a:off x="10997" y="3776"/>
              <a:ext cx="1324" cy="3465"/>
            </a:xfrm>
            <a:prstGeom prst="rect">
              <a:avLst/>
            </a:prstGeom>
            <a:solidFill>
              <a:srgbClr val="5B7BA4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10800000">
              <a:off x="9926" y="6170"/>
              <a:ext cx="1324" cy="3465"/>
            </a:xfrm>
            <a:prstGeom prst="rect">
              <a:avLst/>
            </a:prstGeom>
            <a:solidFill>
              <a:srgbClr val="5B7BA4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6200000">
              <a:off x="7532" y="5099"/>
              <a:ext cx="1324" cy="3465"/>
            </a:xfrm>
            <a:prstGeom prst="rect">
              <a:avLst/>
            </a:prstGeom>
            <a:solidFill>
              <a:srgbClr val="5B7BA4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148" y="4344"/>
              <a:ext cx="3598" cy="3598"/>
              <a:chOff x="5173666" y="2758502"/>
              <a:chExt cx="2284733" cy="2284733"/>
            </a:xfrm>
          </p:grpSpPr>
          <p:sp>
            <p:nvSpPr>
              <p:cNvPr id="9" name="任意多边形 51"/>
              <p:cNvSpPr/>
              <p:nvPr/>
            </p:nvSpPr>
            <p:spPr>
              <a:xfrm>
                <a:off x="5173666" y="2758502"/>
                <a:ext cx="2284733" cy="2284733"/>
              </a:xfrm>
              <a:custGeom>
                <a:avLst/>
                <a:gdLst>
                  <a:gd name="connsiteX0" fmla="*/ 627070 w 1414708"/>
                  <a:gd name="connsiteY0" fmla="*/ 0 h 1414708"/>
                  <a:gd name="connsiteX1" fmla="*/ 787639 w 1414708"/>
                  <a:gd name="connsiteY1" fmla="*/ 0 h 1414708"/>
                  <a:gd name="connsiteX2" fmla="*/ 818947 w 1414708"/>
                  <a:gd name="connsiteY2" fmla="*/ 146064 h 1414708"/>
                  <a:gd name="connsiteX3" fmla="*/ 826511 w 1414708"/>
                  <a:gd name="connsiteY3" fmla="*/ 147218 h 1414708"/>
                  <a:gd name="connsiteX4" fmla="*/ 890637 w 1414708"/>
                  <a:gd name="connsiteY4" fmla="*/ 166265 h 1414708"/>
                  <a:gd name="connsiteX5" fmla="*/ 991504 w 1414708"/>
                  <a:gd name="connsiteY5" fmla="*/ 54626 h 1414708"/>
                  <a:gd name="connsiteX6" fmla="*/ 1130560 w 1414708"/>
                  <a:gd name="connsiteY6" fmla="*/ 134910 h 1414708"/>
                  <a:gd name="connsiteX7" fmla="*/ 1085871 w 1414708"/>
                  <a:gd name="connsiteY7" fmla="*/ 273252 h 1414708"/>
                  <a:gd name="connsiteX8" fmla="*/ 1094279 w 1414708"/>
                  <a:gd name="connsiteY8" fmla="*/ 279383 h 1414708"/>
                  <a:gd name="connsiteX9" fmla="*/ 1138991 w 1414708"/>
                  <a:gd name="connsiteY9" fmla="*/ 322395 h 1414708"/>
                  <a:gd name="connsiteX10" fmla="*/ 1143788 w 1414708"/>
                  <a:gd name="connsiteY10" fmla="*/ 328084 h 1414708"/>
                  <a:gd name="connsiteX11" fmla="*/ 1279799 w 1414708"/>
                  <a:gd name="connsiteY11" fmla="*/ 284150 h 1414708"/>
                  <a:gd name="connsiteX12" fmla="*/ 1360084 w 1414708"/>
                  <a:gd name="connsiteY12" fmla="*/ 423206 h 1414708"/>
                  <a:gd name="connsiteX13" fmla="*/ 1258750 w 1414708"/>
                  <a:gd name="connsiteY13" fmla="*/ 514762 h 1414708"/>
                  <a:gd name="connsiteX14" fmla="*/ 1266950 w 1414708"/>
                  <a:gd name="connsiteY14" fmla="*/ 535107 h 1414708"/>
                  <a:gd name="connsiteX15" fmla="*/ 1283058 w 1414708"/>
                  <a:gd name="connsiteY15" fmla="*/ 598851 h 1414708"/>
                  <a:gd name="connsiteX16" fmla="*/ 1414708 w 1414708"/>
                  <a:gd name="connsiteY16" fmla="*/ 627071 h 1414708"/>
                  <a:gd name="connsiteX17" fmla="*/ 1414708 w 1414708"/>
                  <a:gd name="connsiteY17" fmla="*/ 787638 h 1414708"/>
                  <a:gd name="connsiteX18" fmla="*/ 1291400 w 1414708"/>
                  <a:gd name="connsiteY18" fmla="*/ 814069 h 1414708"/>
                  <a:gd name="connsiteX19" fmla="*/ 1286586 w 1414708"/>
                  <a:gd name="connsiteY19" fmla="*/ 845607 h 1414708"/>
                  <a:gd name="connsiteX20" fmla="*/ 1274135 w 1414708"/>
                  <a:gd name="connsiteY20" fmla="*/ 895309 h 1414708"/>
                  <a:gd name="connsiteX21" fmla="*/ 1269256 w 1414708"/>
                  <a:gd name="connsiteY21" fmla="*/ 909440 h 1414708"/>
                  <a:gd name="connsiteX22" fmla="*/ 1360084 w 1414708"/>
                  <a:gd name="connsiteY22" fmla="*/ 991504 h 1414708"/>
                  <a:gd name="connsiteX23" fmla="*/ 1279799 w 1414708"/>
                  <a:gd name="connsiteY23" fmla="*/ 1130559 h 1414708"/>
                  <a:gd name="connsiteX24" fmla="*/ 1168182 w 1414708"/>
                  <a:gd name="connsiteY24" fmla="*/ 1094504 h 1414708"/>
                  <a:gd name="connsiteX25" fmla="*/ 1154421 w 1414708"/>
                  <a:gd name="connsiteY25" fmla="*/ 1113376 h 1414708"/>
                  <a:gd name="connsiteX26" fmla="*/ 1111411 w 1414708"/>
                  <a:gd name="connsiteY26" fmla="*/ 1158088 h 1414708"/>
                  <a:gd name="connsiteX27" fmla="*/ 1095560 w 1414708"/>
                  <a:gd name="connsiteY27" fmla="*/ 1171449 h 1414708"/>
                  <a:gd name="connsiteX28" fmla="*/ 1130560 w 1414708"/>
                  <a:gd name="connsiteY28" fmla="*/ 1279799 h 1414708"/>
                  <a:gd name="connsiteX29" fmla="*/ 991504 w 1414708"/>
                  <a:gd name="connsiteY29" fmla="*/ 1360083 h 1414708"/>
                  <a:gd name="connsiteX30" fmla="*/ 917693 w 1414708"/>
                  <a:gd name="connsiteY30" fmla="*/ 1278391 h 1414708"/>
                  <a:gd name="connsiteX31" fmla="*/ 898699 w 1414708"/>
                  <a:gd name="connsiteY31" fmla="*/ 1286047 h 1414708"/>
                  <a:gd name="connsiteX32" fmla="*/ 810436 w 1414708"/>
                  <a:gd name="connsiteY32" fmla="*/ 1308351 h 1414708"/>
                  <a:gd name="connsiteX33" fmla="*/ 787639 w 1414708"/>
                  <a:gd name="connsiteY33" fmla="*/ 1414708 h 1414708"/>
                  <a:gd name="connsiteX34" fmla="*/ 627070 w 1414708"/>
                  <a:gd name="connsiteY34" fmla="*/ 1414708 h 1414708"/>
                  <a:gd name="connsiteX35" fmla="*/ 604225 w 1414708"/>
                  <a:gd name="connsiteY35" fmla="*/ 1308129 h 1414708"/>
                  <a:gd name="connsiteX36" fmla="*/ 588198 w 1414708"/>
                  <a:gd name="connsiteY36" fmla="*/ 1305683 h 1414708"/>
                  <a:gd name="connsiteX37" fmla="*/ 496866 w 1414708"/>
                  <a:gd name="connsiteY37" fmla="*/ 1278557 h 1414708"/>
                  <a:gd name="connsiteX38" fmla="*/ 423205 w 1414708"/>
                  <a:gd name="connsiteY38" fmla="*/ 1360083 h 1414708"/>
                  <a:gd name="connsiteX39" fmla="*/ 284150 w 1414708"/>
                  <a:gd name="connsiteY39" fmla="*/ 1279799 h 1414708"/>
                  <a:gd name="connsiteX40" fmla="*/ 318965 w 1414708"/>
                  <a:gd name="connsiteY40" fmla="*/ 1172020 h 1414708"/>
                  <a:gd name="connsiteX41" fmla="*/ 251122 w 1414708"/>
                  <a:gd name="connsiteY41" fmla="*/ 1102537 h 1414708"/>
                  <a:gd name="connsiteX42" fmla="*/ 245733 w 1414708"/>
                  <a:gd name="connsiteY42" fmla="*/ 1094760 h 1414708"/>
                  <a:gd name="connsiteX43" fmla="*/ 134911 w 1414708"/>
                  <a:gd name="connsiteY43" fmla="*/ 1130559 h 1414708"/>
                  <a:gd name="connsiteX44" fmla="*/ 54626 w 1414708"/>
                  <a:gd name="connsiteY44" fmla="*/ 991504 h 1414708"/>
                  <a:gd name="connsiteX45" fmla="*/ 145519 w 1414708"/>
                  <a:gd name="connsiteY45" fmla="*/ 909381 h 1414708"/>
                  <a:gd name="connsiteX46" fmla="*/ 136590 w 1414708"/>
                  <a:gd name="connsiteY46" fmla="*/ 881279 h 1414708"/>
                  <a:gd name="connsiteX47" fmla="*/ 123065 w 1414708"/>
                  <a:gd name="connsiteY47" fmla="*/ 814017 h 1414708"/>
                  <a:gd name="connsiteX48" fmla="*/ 0 w 1414708"/>
                  <a:gd name="connsiteY48" fmla="*/ 787638 h 1414708"/>
                  <a:gd name="connsiteX49" fmla="*/ 0 w 1414708"/>
                  <a:gd name="connsiteY49" fmla="*/ 627071 h 1414708"/>
                  <a:gd name="connsiteX50" fmla="*/ 130427 w 1414708"/>
                  <a:gd name="connsiteY50" fmla="*/ 599113 h 1414708"/>
                  <a:gd name="connsiteX51" fmla="*/ 136590 w 1414708"/>
                  <a:gd name="connsiteY51" fmla="*/ 571623 h 1414708"/>
                  <a:gd name="connsiteX52" fmla="*/ 156261 w 1414708"/>
                  <a:gd name="connsiteY52" fmla="*/ 515034 h 1414708"/>
                  <a:gd name="connsiteX53" fmla="*/ 54626 w 1414708"/>
                  <a:gd name="connsiteY53" fmla="*/ 423206 h 1414708"/>
                  <a:gd name="connsiteX54" fmla="*/ 134911 w 1414708"/>
                  <a:gd name="connsiteY54" fmla="*/ 284150 h 1414708"/>
                  <a:gd name="connsiteX55" fmla="*/ 271981 w 1414708"/>
                  <a:gd name="connsiteY55" fmla="*/ 328426 h 1414708"/>
                  <a:gd name="connsiteX56" fmla="*/ 302006 w 1414708"/>
                  <a:gd name="connsiteY56" fmla="*/ 296028 h 1414708"/>
                  <a:gd name="connsiteX57" fmla="*/ 329025 w 1414708"/>
                  <a:gd name="connsiteY57" fmla="*/ 273834 h 1414708"/>
                  <a:gd name="connsiteX58" fmla="*/ 284150 w 1414708"/>
                  <a:gd name="connsiteY58" fmla="*/ 134910 h 1414708"/>
                  <a:gd name="connsiteX59" fmla="*/ 423205 w 1414708"/>
                  <a:gd name="connsiteY59" fmla="*/ 54626 h 1414708"/>
                  <a:gd name="connsiteX60" fmla="*/ 523263 w 1414708"/>
                  <a:gd name="connsiteY60" fmla="*/ 165369 h 1414708"/>
                  <a:gd name="connsiteX61" fmla="*/ 588198 w 1414708"/>
                  <a:gd name="connsiteY61" fmla="*/ 147218 h 1414708"/>
                  <a:gd name="connsiteX62" fmla="*/ 595762 w 1414708"/>
                  <a:gd name="connsiteY62" fmla="*/ 146064 h 1414708"/>
                  <a:gd name="connsiteX63" fmla="*/ 627070 w 1414708"/>
                  <a:gd name="connsiteY63" fmla="*/ 0 h 1414708"/>
                  <a:gd name="connsiteX64" fmla="*/ 707354 w 1414708"/>
                  <a:gd name="connsiteY64" fmla="*/ 250154 h 1414708"/>
                  <a:gd name="connsiteX65" fmla="*/ 250154 w 1414708"/>
                  <a:gd name="connsiteY65" fmla="*/ 707354 h 1414708"/>
                  <a:gd name="connsiteX66" fmla="*/ 707354 w 1414708"/>
                  <a:gd name="connsiteY66" fmla="*/ 1164554 h 1414708"/>
                  <a:gd name="connsiteX67" fmla="*/ 1164554 w 1414708"/>
                  <a:gd name="connsiteY67" fmla="*/ 707354 h 1414708"/>
                  <a:gd name="connsiteX68" fmla="*/ 707354 w 1414708"/>
                  <a:gd name="connsiteY68" fmla="*/ 250154 h 141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414708" h="1414708">
                    <a:moveTo>
                      <a:pt x="627070" y="0"/>
                    </a:moveTo>
                    <a:lnTo>
                      <a:pt x="787639" y="0"/>
                    </a:lnTo>
                    <a:lnTo>
                      <a:pt x="818947" y="146064"/>
                    </a:lnTo>
                    <a:lnTo>
                      <a:pt x="826511" y="147218"/>
                    </a:lnTo>
                    <a:lnTo>
                      <a:pt x="890637" y="166265"/>
                    </a:lnTo>
                    <a:lnTo>
                      <a:pt x="991504" y="54626"/>
                    </a:lnTo>
                    <a:lnTo>
                      <a:pt x="1130560" y="134910"/>
                    </a:lnTo>
                    <a:lnTo>
                      <a:pt x="1085871" y="273252"/>
                    </a:lnTo>
                    <a:lnTo>
                      <a:pt x="1094279" y="279383"/>
                    </a:lnTo>
                    <a:cubicBezTo>
                      <a:pt x="1109924" y="292935"/>
                      <a:pt x="1124849" y="307293"/>
                      <a:pt x="1138991" y="322395"/>
                    </a:cubicBezTo>
                    <a:lnTo>
                      <a:pt x="1143788" y="328084"/>
                    </a:lnTo>
                    <a:lnTo>
                      <a:pt x="1279799" y="284150"/>
                    </a:lnTo>
                    <a:lnTo>
                      <a:pt x="1360084" y="423206"/>
                    </a:lnTo>
                    <a:lnTo>
                      <a:pt x="1258750" y="514762"/>
                    </a:lnTo>
                    <a:lnTo>
                      <a:pt x="1266950" y="535107"/>
                    </a:lnTo>
                    <a:lnTo>
                      <a:pt x="1283058" y="598851"/>
                    </a:lnTo>
                    <a:lnTo>
                      <a:pt x="1414708" y="627071"/>
                    </a:lnTo>
                    <a:lnTo>
                      <a:pt x="1414708" y="787638"/>
                    </a:lnTo>
                    <a:lnTo>
                      <a:pt x="1291400" y="814069"/>
                    </a:lnTo>
                    <a:lnTo>
                      <a:pt x="1286586" y="845607"/>
                    </a:lnTo>
                    <a:cubicBezTo>
                      <a:pt x="1283141" y="862446"/>
                      <a:pt x="1278979" y="879024"/>
                      <a:pt x="1274135" y="895309"/>
                    </a:cubicBezTo>
                    <a:lnTo>
                      <a:pt x="1269256" y="909440"/>
                    </a:lnTo>
                    <a:lnTo>
                      <a:pt x="1360084" y="991504"/>
                    </a:lnTo>
                    <a:lnTo>
                      <a:pt x="1279799" y="1130559"/>
                    </a:lnTo>
                    <a:lnTo>
                      <a:pt x="1168182" y="1094504"/>
                    </a:lnTo>
                    <a:lnTo>
                      <a:pt x="1154421" y="1113376"/>
                    </a:lnTo>
                    <a:cubicBezTo>
                      <a:pt x="1140871" y="1129021"/>
                      <a:pt x="1126512" y="1143946"/>
                      <a:pt x="1111411" y="1158088"/>
                    </a:cubicBezTo>
                    <a:lnTo>
                      <a:pt x="1095560" y="1171449"/>
                    </a:lnTo>
                    <a:lnTo>
                      <a:pt x="1130560" y="1279799"/>
                    </a:lnTo>
                    <a:lnTo>
                      <a:pt x="991504" y="1360083"/>
                    </a:lnTo>
                    <a:lnTo>
                      <a:pt x="917693" y="1278391"/>
                    </a:lnTo>
                    <a:lnTo>
                      <a:pt x="898699" y="1286047"/>
                    </a:lnTo>
                    <a:lnTo>
                      <a:pt x="810436" y="1308351"/>
                    </a:lnTo>
                    <a:lnTo>
                      <a:pt x="787639" y="1414708"/>
                    </a:lnTo>
                    <a:lnTo>
                      <a:pt x="627070" y="1414708"/>
                    </a:lnTo>
                    <a:lnTo>
                      <a:pt x="604225" y="1308129"/>
                    </a:lnTo>
                    <a:lnTo>
                      <a:pt x="588198" y="1305683"/>
                    </a:lnTo>
                    <a:lnTo>
                      <a:pt x="496866" y="1278557"/>
                    </a:lnTo>
                    <a:lnTo>
                      <a:pt x="423205" y="1360083"/>
                    </a:lnTo>
                    <a:lnTo>
                      <a:pt x="284150" y="1279799"/>
                    </a:lnTo>
                    <a:lnTo>
                      <a:pt x="318965" y="1172020"/>
                    </a:lnTo>
                    <a:lnTo>
                      <a:pt x="251122" y="1102537"/>
                    </a:lnTo>
                    <a:lnTo>
                      <a:pt x="245733" y="1094760"/>
                    </a:lnTo>
                    <a:lnTo>
                      <a:pt x="134911" y="1130559"/>
                    </a:lnTo>
                    <a:lnTo>
                      <a:pt x="54626" y="991504"/>
                    </a:lnTo>
                    <a:lnTo>
                      <a:pt x="145519" y="909381"/>
                    </a:lnTo>
                    <a:lnTo>
                      <a:pt x="136590" y="881279"/>
                    </a:lnTo>
                    <a:lnTo>
                      <a:pt x="123065" y="814017"/>
                    </a:lnTo>
                    <a:lnTo>
                      <a:pt x="0" y="787638"/>
                    </a:lnTo>
                    <a:lnTo>
                      <a:pt x="0" y="627071"/>
                    </a:lnTo>
                    <a:lnTo>
                      <a:pt x="130427" y="599113"/>
                    </a:lnTo>
                    <a:lnTo>
                      <a:pt x="136590" y="571623"/>
                    </a:lnTo>
                    <a:lnTo>
                      <a:pt x="156261" y="515034"/>
                    </a:lnTo>
                    <a:lnTo>
                      <a:pt x="54626" y="423206"/>
                    </a:lnTo>
                    <a:lnTo>
                      <a:pt x="134911" y="284150"/>
                    </a:lnTo>
                    <a:lnTo>
                      <a:pt x="271981" y="328426"/>
                    </a:lnTo>
                    <a:lnTo>
                      <a:pt x="302006" y="296028"/>
                    </a:lnTo>
                    <a:lnTo>
                      <a:pt x="329025" y="273834"/>
                    </a:lnTo>
                    <a:lnTo>
                      <a:pt x="284150" y="134910"/>
                    </a:lnTo>
                    <a:lnTo>
                      <a:pt x="423205" y="54626"/>
                    </a:lnTo>
                    <a:lnTo>
                      <a:pt x="523263" y="165369"/>
                    </a:lnTo>
                    <a:lnTo>
                      <a:pt x="588198" y="147218"/>
                    </a:lnTo>
                    <a:lnTo>
                      <a:pt x="595762" y="146064"/>
                    </a:lnTo>
                    <a:lnTo>
                      <a:pt x="627070" y="0"/>
                    </a:lnTo>
                    <a:close/>
                    <a:moveTo>
                      <a:pt x="707354" y="250154"/>
                    </a:moveTo>
                    <a:cubicBezTo>
                      <a:pt x="454849" y="250154"/>
                      <a:pt x="250154" y="454849"/>
                      <a:pt x="250154" y="707354"/>
                    </a:cubicBezTo>
                    <a:cubicBezTo>
                      <a:pt x="250154" y="959859"/>
                      <a:pt x="454849" y="1164554"/>
                      <a:pt x="707354" y="1164554"/>
                    </a:cubicBezTo>
                    <a:cubicBezTo>
                      <a:pt x="959859" y="1164554"/>
                      <a:pt x="1164554" y="959859"/>
                      <a:pt x="1164554" y="707354"/>
                    </a:cubicBezTo>
                    <a:cubicBezTo>
                      <a:pt x="1164554" y="454849"/>
                      <a:pt x="959859" y="250154"/>
                      <a:pt x="707354" y="25015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同心圆 52"/>
              <p:cNvSpPr/>
              <p:nvPr/>
            </p:nvSpPr>
            <p:spPr>
              <a:xfrm>
                <a:off x="5544579" y="3128001"/>
                <a:ext cx="1542908" cy="1542909"/>
              </a:xfrm>
              <a:prstGeom prst="donut">
                <a:avLst>
                  <a:gd name="adj" fmla="val 2734"/>
                </a:avLst>
              </a:prstGeom>
              <a:gradFill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prstClr val="white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406" y="5903"/>
              <a:ext cx="1771" cy="1771"/>
              <a:chOff x="1802687" y="3259299"/>
              <a:chExt cx="1414708" cy="1414708"/>
            </a:xfrm>
          </p:grpSpPr>
          <p:sp>
            <p:nvSpPr>
              <p:cNvPr id="12" name="任意多边形 54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428" y="1930"/>
              <a:ext cx="1771" cy="1771"/>
              <a:chOff x="1802687" y="3259299"/>
              <a:chExt cx="1414708" cy="1414708"/>
            </a:xfrm>
          </p:grpSpPr>
          <p:sp>
            <p:nvSpPr>
              <p:cNvPr id="15" name="任意多边形 57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2819" y="4622"/>
              <a:ext cx="1771" cy="1771"/>
              <a:chOff x="1802687" y="3259299"/>
              <a:chExt cx="1414708" cy="1414708"/>
            </a:xfrm>
          </p:grpSpPr>
          <p:sp>
            <p:nvSpPr>
              <p:cNvPr id="18" name="任意多边形 60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9702" y="8629"/>
              <a:ext cx="1771" cy="1771"/>
              <a:chOff x="1802687" y="3259299"/>
              <a:chExt cx="1414708" cy="1414708"/>
            </a:xfrm>
          </p:grpSpPr>
          <p:sp>
            <p:nvSpPr>
              <p:cNvPr id="21" name="任意多边形 63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3440" y="5170"/>
              <a:ext cx="528" cy="675"/>
              <a:chOff x="1605186" y="572440"/>
              <a:chExt cx="563562" cy="720725"/>
            </a:xfrm>
            <a:solidFill>
              <a:srgbClr val="5B7BA4"/>
            </a:solidFill>
          </p:grpSpPr>
          <p:sp>
            <p:nvSpPr>
              <p:cNvPr id="24" name="Freeform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" name="Freeform 223"/>
            <p:cNvSpPr/>
            <p:nvPr/>
          </p:nvSpPr>
          <p:spPr bwMode="auto">
            <a:xfrm>
              <a:off x="10296" y="9260"/>
              <a:ext cx="667" cy="541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5B7B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982" y="6481"/>
              <a:ext cx="619" cy="616"/>
              <a:chOff x="-136302" y="1682102"/>
              <a:chExt cx="660401" cy="657225"/>
            </a:xfrm>
            <a:solidFill>
              <a:srgbClr val="5B7BA4"/>
            </a:solidFill>
          </p:grpSpPr>
          <p:sp>
            <p:nvSpPr>
              <p:cNvPr id="29" name="Freeform 36"/>
              <p:cNvSpPr/>
              <p:nvPr/>
            </p:nvSpPr>
            <p:spPr bwMode="auto">
              <a:xfrm>
                <a:off x="214536" y="1682102"/>
                <a:ext cx="309563" cy="309563"/>
              </a:xfrm>
              <a:custGeom>
                <a:avLst/>
                <a:gdLst>
                  <a:gd name="T0" fmla="*/ 0 w 138"/>
                  <a:gd name="T1" fmla="*/ 0 h 138"/>
                  <a:gd name="T2" fmla="*/ 0 w 138"/>
                  <a:gd name="T3" fmla="*/ 138 h 138"/>
                  <a:gd name="T4" fmla="*/ 138 w 138"/>
                  <a:gd name="T5" fmla="*/ 138 h 138"/>
                  <a:gd name="T6" fmla="*/ 0 w 13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8">
                    <a:moveTo>
                      <a:pt x="0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4" y="63"/>
                      <a:pt x="74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37"/>
              <p:cNvSpPr/>
              <p:nvPr/>
            </p:nvSpPr>
            <p:spPr bwMode="auto">
              <a:xfrm>
                <a:off x="-136302" y="1682102"/>
                <a:ext cx="660400" cy="657225"/>
              </a:xfrm>
              <a:custGeom>
                <a:avLst/>
                <a:gdLst>
                  <a:gd name="T0" fmla="*/ 139 w 294"/>
                  <a:gd name="T1" fmla="*/ 154 h 293"/>
                  <a:gd name="T2" fmla="*/ 139 w 294"/>
                  <a:gd name="T3" fmla="*/ 0 h 293"/>
                  <a:gd name="T4" fmla="*/ 0 w 294"/>
                  <a:gd name="T5" fmla="*/ 146 h 293"/>
                  <a:gd name="T6" fmla="*/ 147 w 294"/>
                  <a:gd name="T7" fmla="*/ 293 h 293"/>
                  <a:gd name="T8" fmla="*/ 294 w 294"/>
                  <a:gd name="T9" fmla="*/ 154 h 293"/>
                  <a:gd name="T10" fmla="*/ 139 w 294"/>
                  <a:gd name="T11" fmla="*/ 1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93">
                    <a:moveTo>
                      <a:pt x="139" y="154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61" y="4"/>
                      <a:pt x="0" y="68"/>
                      <a:pt x="0" y="146"/>
                    </a:cubicBezTo>
                    <a:cubicBezTo>
                      <a:pt x="0" y="227"/>
                      <a:pt x="66" y="293"/>
                      <a:pt x="147" y="293"/>
                    </a:cubicBezTo>
                    <a:cubicBezTo>
                      <a:pt x="226" y="293"/>
                      <a:pt x="289" y="232"/>
                      <a:pt x="294" y="154"/>
                    </a:cubicBezTo>
                    <a:lnTo>
                      <a:pt x="139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9005" y="2486"/>
              <a:ext cx="618" cy="594"/>
              <a:chOff x="9791183" y="5224434"/>
              <a:chExt cx="645684" cy="620945"/>
            </a:xfrm>
            <a:solidFill>
              <a:srgbClr val="5B7BA4"/>
            </a:solidFill>
          </p:grpSpPr>
          <p:sp>
            <p:nvSpPr>
              <p:cNvPr id="32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134"/>
              <p:cNvSpPr/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8880" y="5404"/>
              <a:ext cx="1096" cy="17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631" y="5357"/>
              <a:ext cx="1530" cy="1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9622" y="6255"/>
              <a:ext cx="1530" cy="1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669" y="6295"/>
              <a:ext cx="1530" cy="1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44" name="图文框 43"/>
          <p:cNvSpPr/>
          <p:nvPr/>
        </p:nvSpPr>
        <p:spPr>
          <a:xfrm>
            <a:off x="10133330" y="720725"/>
            <a:ext cx="1541145" cy="1577975"/>
          </a:xfrm>
          <a:prstGeom prst="frame">
            <a:avLst>
              <a:gd name="adj1" fmla="val 8821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103620" y="3096260"/>
            <a:ext cx="5156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Aller Light"/>
                <a:sym typeface="+mn-ea"/>
              </a:rPr>
              <a:t>0</a:t>
            </a:r>
            <a:r>
              <a:rPr lang="en-US" b="1">
                <a:solidFill>
                  <a:schemeClr val="tx1">
                    <a:lumMod val="65000"/>
                    <a:lumOff val="35000"/>
                  </a:schemeClr>
                </a:solidFill>
                <a:latin typeface="Aller Light"/>
                <a:sym typeface="+mn-ea"/>
              </a:rPr>
              <a:t>8</a:t>
            </a:r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0516870" y="1250315"/>
            <a:ext cx="774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ller Light"/>
                <a:sym typeface="+mn-ea"/>
              </a:rPr>
              <a:t>0</a:t>
            </a:r>
            <a:r>
              <a:rPr lang="en-US" sz="3200" b="1">
                <a:solidFill>
                  <a:schemeClr val="bg1">
                    <a:lumMod val="65000"/>
                  </a:schemeClr>
                </a:solidFill>
                <a:latin typeface="Aller Light"/>
                <a:sym typeface="+mn-ea"/>
              </a:rPr>
              <a:t>9</a:t>
            </a:r>
            <a:endParaRPr lang="en-US" altLang="en-US" sz="3200" b="1">
              <a:solidFill>
                <a:schemeClr val="bg1">
                  <a:lumMod val="65000"/>
                </a:schemeClr>
              </a:solidFill>
              <a:latin typeface="Aller Ligh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图文框 43"/>
          <p:cNvSpPr/>
          <p:nvPr/>
        </p:nvSpPr>
        <p:spPr>
          <a:xfrm>
            <a:off x="3822065" y="5062855"/>
            <a:ext cx="1541145" cy="1577975"/>
          </a:xfrm>
          <a:prstGeom prst="frame">
            <a:avLst>
              <a:gd name="adj1" fmla="val 8821"/>
            </a:avLst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screen"/>
          <a:srcRect l="19566" r="11014" b="49499"/>
          <a:stretch>
            <a:fillRect/>
          </a:stretch>
        </p:blipFill>
        <p:spPr>
          <a:xfrm rot="18574182">
            <a:off x="6600190" y="2654300"/>
            <a:ext cx="8885555" cy="4363085"/>
          </a:xfrm>
          <a:custGeom>
            <a:avLst/>
            <a:gdLst>
              <a:gd name="connsiteX0" fmla="*/ 4199302 w 4199302"/>
              <a:gd name="connsiteY0" fmla="*/ 0 h 2062044"/>
              <a:gd name="connsiteX1" fmla="*/ 1704034 w 4199302"/>
              <a:gd name="connsiteY1" fmla="*/ 2062044 h 2062044"/>
              <a:gd name="connsiteX2" fmla="*/ 0 w 4199302"/>
              <a:gd name="connsiteY2" fmla="*/ 0 h 206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9302" h="2062044">
                <a:moveTo>
                  <a:pt x="4199302" y="0"/>
                </a:moveTo>
                <a:lnTo>
                  <a:pt x="1704034" y="20620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338" name="图片 89095" descr="钦州渔女民族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5230" y="3202940"/>
            <a:ext cx="4608830" cy="3437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88074" descr="IMG_54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7190" y="68580"/>
            <a:ext cx="2746375" cy="3750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screen"/>
          <a:srcRect l="12764" b="36243"/>
          <a:stretch>
            <a:fillRect/>
          </a:stretch>
        </p:blipFill>
        <p:spPr>
          <a:xfrm rot="8422029">
            <a:off x="-2070735" y="-904875"/>
            <a:ext cx="7698740" cy="3798570"/>
          </a:xfrm>
          <a:custGeom>
            <a:avLst/>
            <a:gdLst>
              <a:gd name="connsiteX0" fmla="*/ 0 w 5521576"/>
              <a:gd name="connsiteY0" fmla="*/ 0 h 2723973"/>
              <a:gd name="connsiteX1" fmla="*/ 5521576 w 5521576"/>
              <a:gd name="connsiteY1" fmla="*/ 0 h 2723973"/>
              <a:gd name="connsiteX2" fmla="*/ 5521576 w 5521576"/>
              <a:gd name="connsiteY2" fmla="*/ 28251 h 2723973"/>
              <a:gd name="connsiteX3" fmla="*/ 3288876 w 5521576"/>
              <a:gd name="connsiteY3" fmla="*/ 2723973 h 272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1576" h="2723973">
                <a:moveTo>
                  <a:pt x="0" y="0"/>
                </a:moveTo>
                <a:lnTo>
                  <a:pt x="5521576" y="0"/>
                </a:lnTo>
                <a:lnTo>
                  <a:pt x="5521576" y="28251"/>
                </a:lnTo>
                <a:lnTo>
                  <a:pt x="3288876" y="2723973"/>
                </a:lnTo>
                <a:close/>
              </a:path>
            </a:pathLst>
          </a:custGeom>
        </p:spPr>
      </p:pic>
      <p:pic>
        <p:nvPicPr>
          <p:cNvPr id="13314" name="图片 88072" descr="IMG_54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215" y="185420"/>
            <a:ext cx="4434205" cy="600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 rot="2700000">
            <a:off x="5424170" y="1696085"/>
            <a:ext cx="1019175" cy="112141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5177790" y="2357120"/>
            <a:ext cx="1511300" cy="679450"/>
          </a:xfrm>
          <a:prstGeom prst="triangle">
            <a:avLst/>
          </a:prstGeom>
          <a:solidFill>
            <a:srgbClr val="5B7B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 rot="8100000">
            <a:off x="6475095" y="2756535"/>
            <a:ext cx="1121410" cy="101917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16200000">
            <a:off x="5864860" y="2892425"/>
            <a:ext cx="1373505" cy="747395"/>
          </a:xfrm>
          <a:prstGeom prst="triangle">
            <a:avLst/>
          </a:prstGeom>
          <a:solidFill>
            <a:srgbClr val="5B7B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 rot="13500000">
            <a:off x="5394325" y="3668395"/>
            <a:ext cx="1019175" cy="112141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5147945" y="3449320"/>
            <a:ext cx="1511300" cy="679450"/>
          </a:xfrm>
          <a:prstGeom prst="triangle">
            <a:avLst/>
          </a:prstGeom>
          <a:solidFill>
            <a:srgbClr val="5B7B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 rot="18900000">
            <a:off x="4258945" y="2752090"/>
            <a:ext cx="1121410" cy="1019175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4617085" y="2887980"/>
            <a:ext cx="1373505" cy="747395"/>
          </a:xfrm>
          <a:prstGeom prst="triangle">
            <a:avLst/>
          </a:prstGeom>
          <a:solidFill>
            <a:srgbClr val="5B7B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26100" y="2380615"/>
            <a:ext cx="61595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87465" y="3092450"/>
            <a:ext cx="53784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US" altLang="zh-CN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12765" y="3691890"/>
            <a:ext cx="56515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16805" y="3098800"/>
            <a:ext cx="55943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en-US" altLang="zh-CN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 rot="0">
            <a:off x="7137400" y="3017520"/>
            <a:ext cx="302260" cy="407035"/>
            <a:chOff x="1788810" y="2276744"/>
            <a:chExt cx="392113" cy="581026"/>
          </a:xfrm>
          <a:solidFill>
            <a:srgbClr val="5B7BA4"/>
          </a:solidFill>
        </p:grpSpPr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0" name="Freeform 13"/>
          <p:cNvSpPr>
            <a:spLocks noEditPoints="1"/>
          </p:cNvSpPr>
          <p:nvPr/>
        </p:nvSpPr>
        <p:spPr bwMode="auto">
          <a:xfrm>
            <a:off x="5750560" y="4249420"/>
            <a:ext cx="264160" cy="411480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rgbClr val="5B7B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4407535" y="3117215"/>
            <a:ext cx="372745" cy="33909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rgbClr val="5B7B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 rot="0">
            <a:off x="5726430" y="1861820"/>
            <a:ext cx="354965" cy="309880"/>
            <a:chOff x="2607983" y="4241292"/>
            <a:chExt cx="490600" cy="471805"/>
          </a:xfrm>
          <a:solidFill>
            <a:srgbClr val="5B7BA4"/>
          </a:solidFill>
        </p:grpSpPr>
        <p:sp>
          <p:nvSpPr>
            <p:cNvPr id="23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77215" y="5815330"/>
            <a:ext cx="236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窑变陶瓶  帅立功设计</a:t>
            </a: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357745" y="1430655"/>
            <a:ext cx="2697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sym typeface="+mn-ea"/>
              </a:rPr>
              <a:t>莲花葫芦瓶    帅立功设计</a:t>
            </a:r>
            <a:r>
              <a:rPr lang="zh-CN" altLang="en-US" dirty="0">
                <a:latin typeface="Arial" panose="020B0604020202020204" pitchFamily="34" charset="0"/>
                <a:sym typeface="+mn-ea"/>
              </a:rPr>
              <a:t> </a:t>
            </a:r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363210" y="6186170"/>
            <a:ext cx="3345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钦州渔家女民族杯   帅立功设计 </a:t>
            </a:r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224655" y="5653405"/>
            <a:ext cx="774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chemeClr val="bg2">
                    <a:lumMod val="50000"/>
                  </a:schemeClr>
                </a:solidFill>
                <a:latin typeface="Aller Light"/>
                <a:sym typeface="+mn-ea"/>
              </a:rPr>
              <a:t>10</a:t>
            </a:r>
            <a:endParaRPr lang="en-US" altLang="zh-CN" sz="3200" b="1">
              <a:solidFill>
                <a:schemeClr val="bg2">
                  <a:lumMod val="50000"/>
                </a:schemeClr>
              </a:solidFill>
              <a:latin typeface="Aller Ligh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15362" name="图片 3" descr="DSCF00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17500"/>
            <a:ext cx="11198225" cy="6222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8422029">
            <a:off x="-1365250" y="-625475"/>
            <a:ext cx="5301615" cy="2846070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16388" name="图片 10244" descr="金工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55" y="1441450"/>
            <a:ext cx="3975735" cy="3975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36855" y="4965065"/>
            <a:ext cx="4394200" cy="47434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13177971" flipH="1">
            <a:off x="9197463" y="-493738"/>
            <a:ext cx="4045422" cy="2171946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sp>
        <p:nvSpPr>
          <p:cNvPr id="24" name="文本框 23"/>
          <p:cNvSpPr txBox="1"/>
          <p:nvPr/>
        </p:nvSpPr>
        <p:spPr>
          <a:xfrm>
            <a:off x="675005" y="285115"/>
            <a:ext cx="8897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ea typeface="+mn-lt"/>
                <a:cs typeface="+mn-lt"/>
                <a:sym typeface="+mn-ea"/>
              </a:rPr>
              <a:t>二、特种金属纪念品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(</a:t>
            </a:r>
            <a:r>
              <a:rPr lang="zh-CN" altLang="en-US" sz="2800" b="1" dirty="0">
                <a:ea typeface="+mn-lt"/>
                <a:cs typeface="+mn-lt"/>
                <a:sym typeface="+mn-ea"/>
              </a:rPr>
              <a:t>金、银、铜、铁、锡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)</a:t>
            </a:r>
            <a:r>
              <a:rPr lang="en-US" altLang="zh-CN" sz="2800" dirty="0">
                <a:ea typeface="+mn-lt"/>
                <a:cs typeface="+mn-lt"/>
                <a:sym typeface="+mn-ea"/>
              </a:rPr>
              <a:t> </a:t>
            </a:r>
            <a:endParaRPr lang="zh-CN" altLang="en-US" sz="2800" b="1">
              <a:solidFill>
                <a:schemeClr val="bg1">
                  <a:lumMod val="75000"/>
                </a:schemeClr>
              </a:solidFill>
              <a:ea typeface="+mn-lt"/>
              <a:cs typeface="+mn-lt"/>
            </a:endParaRPr>
          </a:p>
        </p:txBody>
      </p:sp>
      <p:pic>
        <p:nvPicPr>
          <p:cNvPr id="17410" name="图片 90117" descr="00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0" y="2493645"/>
            <a:ext cx="5312410" cy="398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0245" descr="AC309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3850" y="311150"/>
            <a:ext cx="4039235" cy="5128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文本框 24"/>
          <p:cNvSpPr txBox="1"/>
          <p:nvPr/>
        </p:nvSpPr>
        <p:spPr>
          <a:xfrm>
            <a:off x="1226185" y="5008880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sym typeface="+mn-ea"/>
              </a:rPr>
              <a:t>金属罐彩绘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sym typeface="+mn-ea"/>
              </a:rPr>
              <a:t>工艺品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46085" y="4596765"/>
            <a:ext cx="868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  <a:sym typeface="+mn-ea"/>
              </a:rPr>
              <a:t>烛　台  </a:t>
            </a:r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204460" y="3244850"/>
            <a:ext cx="1783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澳洲悉尼金属盘 </a:t>
            </a:r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252470" y="5873115"/>
            <a:ext cx="1783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澳洲悉尼金属盘 </a:t>
            </a:r>
            <a:endParaRPr lang="zh-CN" altLang="en-US"/>
          </a:p>
        </p:txBody>
      </p:sp>
      <p:sp>
        <p:nvSpPr>
          <p:cNvPr id="44" name="图文框 43"/>
          <p:cNvSpPr/>
          <p:nvPr/>
        </p:nvSpPr>
        <p:spPr>
          <a:xfrm>
            <a:off x="10313035" y="4911725"/>
            <a:ext cx="1541145" cy="1577975"/>
          </a:xfrm>
          <a:prstGeom prst="frame">
            <a:avLst>
              <a:gd name="adj1" fmla="val 8821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681335" y="5439410"/>
            <a:ext cx="8629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ller Light"/>
                <a:sym typeface="+mn-ea"/>
              </a:rPr>
              <a:t>11</a:t>
            </a:r>
            <a:endParaRPr lang="zh-CN" altLang="en-US" sz="32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1" cstate="screen"/>
          <a:srcRect l="19566" r="11014" b="49499"/>
          <a:stretch>
            <a:fillRect/>
          </a:stretch>
        </p:blipFill>
        <p:spPr>
          <a:xfrm rot="18574182">
            <a:off x="7651115" y="3397885"/>
            <a:ext cx="7310120" cy="3590290"/>
          </a:xfrm>
          <a:custGeom>
            <a:avLst/>
            <a:gdLst>
              <a:gd name="connsiteX0" fmla="*/ 4199302 w 4199302"/>
              <a:gd name="connsiteY0" fmla="*/ 0 h 2062044"/>
              <a:gd name="connsiteX1" fmla="*/ 1704034 w 4199302"/>
              <a:gd name="connsiteY1" fmla="*/ 2062044 h 2062044"/>
              <a:gd name="connsiteX2" fmla="*/ 0 w 4199302"/>
              <a:gd name="connsiteY2" fmla="*/ 0 h 206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9302" h="2062044">
                <a:moveTo>
                  <a:pt x="4199302" y="0"/>
                </a:moveTo>
                <a:lnTo>
                  <a:pt x="1704034" y="2062044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3" name="组合 22"/>
          <p:cNvGrpSpPr/>
          <p:nvPr/>
        </p:nvGrpSpPr>
        <p:grpSpPr>
          <a:xfrm>
            <a:off x="6040719" y="0"/>
            <a:ext cx="110561" cy="1401480"/>
            <a:chOff x="6040719" y="0"/>
            <a:chExt cx="110561" cy="140148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096000" y="0"/>
              <a:ext cx="0" cy="1346200"/>
            </a:xfrm>
            <a:prstGeom prst="line">
              <a:avLst/>
            </a:prstGeom>
            <a:ln w="28575">
              <a:solidFill>
                <a:srgbClr val="5B7B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flipV="1">
              <a:off x="6040719" y="1290919"/>
              <a:ext cx="110561" cy="110561"/>
            </a:xfrm>
            <a:prstGeom prst="ellipse">
              <a:avLst/>
            </a:prstGeom>
            <a:solidFill>
              <a:srgbClr val="598871"/>
            </a:solidFill>
            <a:ln>
              <a:solidFill>
                <a:srgbClr val="5B7B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screen"/>
          <a:srcRect b="20461"/>
          <a:stretch>
            <a:fillRect/>
          </a:stretch>
        </p:blipFill>
        <p:spPr>
          <a:xfrm rot="8422029">
            <a:off x="-1744980" y="-791845"/>
            <a:ext cx="6580505" cy="3532505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18434" name="图片 91143" descr="覃殷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605" y="366395"/>
            <a:ext cx="9525000" cy="5644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60165" y="6168390"/>
            <a:ext cx="411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金属装饰植物   覃殷洁   指导教师  岳龙</a:t>
            </a:r>
            <a:endParaRPr lang="zh-CN" altLang="en-US"/>
          </a:p>
        </p:txBody>
      </p:sp>
      <p:sp>
        <p:nvSpPr>
          <p:cNvPr id="44" name="图文框 43"/>
          <p:cNvSpPr/>
          <p:nvPr/>
        </p:nvSpPr>
        <p:spPr>
          <a:xfrm>
            <a:off x="9994265" y="5038090"/>
            <a:ext cx="1541145" cy="1577975"/>
          </a:xfrm>
          <a:prstGeom prst="frame">
            <a:avLst>
              <a:gd name="adj1" fmla="val 8821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75265" y="5584825"/>
            <a:ext cx="774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ller Light"/>
                <a:sym typeface="+mn-ea"/>
              </a:rPr>
              <a:t>12</a:t>
            </a:r>
            <a:endParaRPr lang="zh-CN" altLang="en-US" sz="3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19457" name="图片 3" descr="DSCF01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288925"/>
            <a:ext cx="10452100" cy="580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" name="图文框 43"/>
          <p:cNvSpPr/>
          <p:nvPr/>
        </p:nvSpPr>
        <p:spPr>
          <a:xfrm>
            <a:off x="383540" y="5100955"/>
            <a:ext cx="1541145" cy="1577975"/>
          </a:xfrm>
          <a:prstGeom prst="frame">
            <a:avLst>
              <a:gd name="adj1" fmla="val 8821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7080" y="5598160"/>
            <a:ext cx="774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Aller Light"/>
                <a:sym typeface="+mn-ea"/>
              </a:rPr>
              <a:t>13</a:t>
            </a:r>
            <a:endParaRPr lang="en-US" altLang="zh-CN" sz="3200" b="1">
              <a:solidFill>
                <a:schemeClr val="tx1">
                  <a:lumMod val="95000"/>
                  <a:lumOff val="5000"/>
                </a:schemeClr>
              </a:solidFill>
              <a:latin typeface="Aller Light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20481" name="图片 3" descr="DSCF01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013" y="354330"/>
            <a:ext cx="3433762" cy="617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4" name="Picture 4" descr="b20"/>
          <p:cNvPicPr>
            <a:picLocks noChangeAspect="1"/>
          </p:cNvPicPr>
          <p:nvPr/>
        </p:nvPicPr>
        <p:blipFill>
          <a:blip r:embed="rId4">
            <a:lum contrast="36000"/>
          </a:blip>
          <a:stretch>
            <a:fillRect/>
          </a:stretch>
        </p:blipFill>
        <p:spPr>
          <a:xfrm>
            <a:off x="6348095" y="339090"/>
            <a:ext cx="4741545" cy="6179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" name="图文框 43"/>
          <p:cNvSpPr/>
          <p:nvPr/>
        </p:nvSpPr>
        <p:spPr>
          <a:xfrm>
            <a:off x="4535170" y="4954905"/>
            <a:ext cx="1541145" cy="1577975"/>
          </a:xfrm>
          <a:prstGeom prst="frame">
            <a:avLst>
              <a:gd name="adj1" fmla="val 8821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18710" y="5452110"/>
            <a:ext cx="774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rPr>
              <a:t>14</a:t>
            </a:r>
            <a:endParaRPr lang="en-US" altLang="zh-CN" sz="3200" b="1">
              <a:solidFill>
                <a:schemeClr val="tx1">
                  <a:lumMod val="50000"/>
                  <a:lumOff val="50000"/>
                </a:schemeClr>
              </a:solidFill>
              <a:latin typeface="Aller Ligh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screen"/>
          <a:srcRect l="12764" b="36243"/>
          <a:stretch>
            <a:fillRect/>
          </a:stretch>
        </p:blipFill>
        <p:spPr>
          <a:xfrm rot="8422029">
            <a:off x="-2070735" y="-904875"/>
            <a:ext cx="7698740" cy="3798570"/>
          </a:xfrm>
          <a:custGeom>
            <a:avLst/>
            <a:gdLst>
              <a:gd name="connsiteX0" fmla="*/ 0 w 5521576"/>
              <a:gd name="connsiteY0" fmla="*/ 0 h 2723973"/>
              <a:gd name="connsiteX1" fmla="*/ 5521576 w 5521576"/>
              <a:gd name="connsiteY1" fmla="*/ 0 h 2723973"/>
              <a:gd name="connsiteX2" fmla="*/ 5521576 w 5521576"/>
              <a:gd name="connsiteY2" fmla="*/ 28251 h 2723973"/>
              <a:gd name="connsiteX3" fmla="*/ 3288876 w 5521576"/>
              <a:gd name="connsiteY3" fmla="*/ 2723973 h 272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1576" h="2723973">
                <a:moveTo>
                  <a:pt x="0" y="0"/>
                </a:moveTo>
                <a:lnTo>
                  <a:pt x="5521576" y="0"/>
                </a:lnTo>
                <a:lnTo>
                  <a:pt x="5521576" y="28251"/>
                </a:lnTo>
                <a:lnTo>
                  <a:pt x="3288876" y="2723973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screen"/>
          <a:srcRect l="19566" r="11014" b="49499"/>
          <a:stretch>
            <a:fillRect/>
          </a:stretch>
        </p:blipFill>
        <p:spPr>
          <a:xfrm rot="18574182">
            <a:off x="6600825" y="2543175"/>
            <a:ext cx="8885555" cy="4363085"/>
          </a:xfrm>
          <a:custGeom>
            <a:avLst/>
            <a:gdLst>
              <a:gd name="connsiteX0" fmla="*/ 4199302 w 4199302"/>
              <a:gd name="connsiteY0" fmla="*/ 0 h 2062044"/>
              <a:gd name="connsiteX1" fmla="*/ 1704034 w 4199302"/>
              <a:gd name="connsiteY1" fmla="*/ 2062044 h 2062044"/>
              <a:gd name="connsiteX2" fmla="*/ 0 w 4199302"/>
              <a:gd name="connsiteY2" fmla="*/ 0 h 206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9302" h="2062044">
                <a:moveTo>
                  <a:pt x="4199302" y="0"/>
                </a:moveTo>
                <a:lnTo>
                  <a:pt x="1704034" y="20620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362" name="Picture 4" descr="20006A"/>
          <p:cNvPicPr>
            <a:picLocks noChangeAspect="1"/>
          </p:cNvPicPr>
          <p:nvPr/>
        </p:nvPicPr>
        <p:blipFill>
          <a:blip r:embed="rId3">
            <a:lum contrast="12000"/>
          </a:blip>
          <a:stretch>
            <a:fillRect/>
          </a:stretch>
        </p:blipFill>
        <p:spPr>
          <a:xfrm>
            <a:off x="666115" y="1136650"/>
            <a:ext cx="4644390" cy="5004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" name="图文框 43"/>
          <p:cNvSpPr/>
          <p:nvPr/>
        </p:nvSpPr>
        <p:spPr>
          <a:xfrm>
            <a:off x="4363720" y="5184140"/>
            <a:ext cx="1541145" cy="1577975"/>
          </a:xfrm>
          <a:prstGeom prst="frame">
            <a:avLst>
              <a:gd name="adj1" fmla="val 8821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697855" y="829310"/>
            <a:ext cx="2498725" cy="2165985"/>
            <a:chOff x="8973" y="1306"/>
            <a:chExt cx="3935" cy="3411"/>
          </a:xfrm>
        </p:grpSpPr>
        <p:sp>
          <p:nvSpPr>
            <p:cNvPr id="4" name="矩形 3"/>
            <p:cNvSpPr/>
            <p:nvPr/>
          </p:nvSpPr>
          <p:spPr>
            <a:xfrm rot="2700000">
              <a:off x="10366" y="1226"/>
              <a:ext cx="1162" cy="132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8900000">
              <a:off x="8973" y="2452"/>
              <a:ext cx="1322" cy="116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10056" y="2001"/>
              <a:ext cx="1782" cy="775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8100000">
              <a:off x="11586" y="2457"/>
              <a:ext cx="1322" cy="116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893" y="2597"/>
              <a:ext cx="1567" cy="881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3500000">
              <a:off x="10331" y="3475"/>
              <a:ext cx="1162" cy="132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10021" y="3219"/>
              <a:ext cx="1782" cy="775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9422" y="2592"/>
              <a:ext cx="1567" cy="881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20000"/>
                    <a:lumOff val="80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 rot="0">
              <a:off x="12367" y="2755"/>
              <a:ext cx="356" cy="464"/>
              <a:chOff x="1788810" y="2276744"/>
              <a:chExt cx="392113" cy="581026"/>
            </a:xfrm>
            <a:solidFill>
              <a:srgbClr val="5B7BA4"/>
            </a:solidFill>
          </p:grpSpPr>
          <p:sp>
            <p:nvSpPr>
              <p:cNvPr id="17" name="Freeform 9"/>
              <p:cNvSpPr>
                <a:spLocks noEditPoints="1"/>
              </p:cNvSpPr>
              <p:nvPr/>
            </p:nvSpPr>
            <p:spPr bwMode="auto">
              <a:xfrm>
                <a:off x="1788810" y="2276744"/>
                <a:ext cx="392113" cy="430213"/>
              </a:xfrm>
              <a:custGeom>
                <a:avLst/>
                <a:gdLst>
                  <a:gd name="T0" fmla="*/ 108 w 149"/>
                  <a:gd name="T1" fmla="*/ 163 h 163"/>
                  <a:gd name="T2" fmla="*/ 35 w 149"/>
                  <a:gd name="T3" fmla="*/ 163 h 163"/>
                  <a:gd name="T4" fmla="*/ 35 w 149"/>
                  <a:gd name="T5" fmla="*/ 158 h 163"/>
                  <a:gd name="T6" fmla="*/ 30 w 149"/>
                  <a:gd name="T7" fmla="*/ 142 h 163"/>
                  <a:gd name="T8" fmla="*/ 21 w 149"/>
                  <a:gd name="T9" fmla="*/ 127 h 163"/>
                  <a:gd name="T10" fmla="*/ 0 w 149"/>
                  <a:gd name="T11" fmla="*/ 74 h 163"/>
                  <a:gd name="T12" fmla="*/ 74 w 149"/>
                  <a:gd name="T13" fmla="*/ 0 h 163"/>
                  <a:gd name="T14" fmla="*/ 149 w 149"/>
                  <a:gd name="T15" fmla="*/ 74 h 163"/>
                  <a:gd name="T16" fmla="*/ 127 w 149"/>
                  <a:gd name="T17" fmla="*/ 127 h 163"/>
                  <a:gd name="T18" fmla="*/ 118 w 149"/>
                  <a:gd name="T19" fmla="*/ 142 h 163"/>
                  <a:gd name="T20" fmla="*/ 114 w 149"/>
                  <a:gd name="T21" fmla="*/ 158 h 163"/>
                  <a:gd name="T22" fmla="*/ 113 w 149"/>
                  <a:gd name="T23" fmla="*/ 163 h 163"/>
                  <a:gd name="T24" fmla="*/ 108 w 149"/>
                  <a:gd name="T25" fmla="*/ 163 h 163"/>
                  <a:gd name="T26" fmla="*/ 46 w 149"/>
                  <a:gd name="T27" fmla="*/ 151 h 163"/>
                  <a:gd name="T28" fmla="*/ 103 w 149"/>
                  <a:gd name="T29" fmla="*/ 151 h 163"/>
                  <a:gd name="T30" fmla="*/ 108 w 149"/>
                  <a:gd name="T31" fmla="*/ 136 h 163"/>
                  <a:gd name="T32" fmla="*/ 117 w 149"/>
                  <a:gd name="T33" fmla="*/ 120 h 163"/>
                  <a:gd name="T34" fmla="*/ 136 w 149"/>
                  <a:gd name="T35" fmla="*/ 74 h 163"/>
                  <a:gd name="T36" fmla="*/ 74 w 149"/>
                  <a:gd name="T37" fmla="*/ 12 h 163"/>
                  <a:gd name="T38" fmla="*/ 12 w 149"/>
                  <a:gd name="T39" fmla="*/ 74 h 163"/>
                  <a:gd name="T40" fmla="*/ 31 w 149"/>
                  <a:gd name="T41" fmla="*/ 120 h 163"/>
                  <a:gd name="T42" fmla="*/ 41 w 149"/>
                  <a:gd name="T43" fmla="*/ 136 h 163"/>
                  <a:gd name="T44" fmla="*/ 46 w 149"/>
                  <a:gd name="T45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9" h="163">
                    <a:moveTo>
                      <a:pt x="108" y="163"/>
                    </a:moveTo>
                    <a:cubicBezTo>
                      <a:pt x="35" y="163"/>
                      <a:pt x="35" y="163"/>
                      <a:pt x="35" y="163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3"/>
                      <a:pt x="32" y="144"/>
                      <a:pt x="30" y="142"/>
                    </a:cubicBezTo>
                    <a:cubicBezTo>
                      <a:pt x="28" y="137"/>
                      <a:pt x="24" y="132"/>
                      <a:pt x="21" y="127"/>
                    </a:cubicBezTo>
                    <a:cubicBezTo>
                      <a:pt x="11" y="112"/>
                      <a:pt x="0" y="9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95"/>
                      <a:pt x="138" y="112"/>
                      <a:pt x="127" y="127"/>
                    </a:cubicBezTo>
                    <a:cubicBezTo>
                      <a:pt x="124" y="132"/>
                      <a:pt x="121" y="137"/>
                      <a:pt x="118" y="142"/>
                    </a:cubicBezTo>
                    <a:cubicBezTo>
                      <a:pt x="117" y="144"/>
                      <a:pt x="115" y="153"/>
                      <a:pt x="114" y="158"/>
                    </a:cubicBezTo>
                    <a:cubicBezTo>
                      <a:pt x="113" y="163"/>
                      <a:pt x="113" y="163"/>
                      <a:pt x="113" y="163"/>
                    </a:cubicBezTo>
                    <a:lnTo>
                      <a:pt x="108" y="163"/>
                    </a:lnTo>
                    <a:close/>
                    <a:moveTo>
                      <a:pt x="46" y="151"/>
                    </a:moveTo>
                    <a:cubicBezTo>
                      <a:pt x="103" y="151"/>
                      <a:pt x="103" y="151"/>
                      <a:pt x="103" y="151"/>
                    </a:cubicBezTo>
                    <a:cubicBezTo>
                      <a:pt x="104" y="146"/>
                      <a:pt x="105" y="139"/>
                      <a:pt x="108" y="136"/>
                    </a:cubicBezTo>
                    <a:cubicBezTo>
                      <a:pt x="111" y="130"/>
                      <a:pt x="114" y="125"/>
                      <a:pt x="117" y="120"/>
                    </a:cubicBezTo>
                    <a:cubicBezTo>
                      <a:pt x="127" y="106"/>
                      <a:pt x="136" y="92"/>
                      <a:pt x="136" y="74"/>
                    </a:cubicBezTo>
                    <a:cubicBezTo>
                      <a:pt x="136" y="40"/>
                      <a:pt x="109" y="12"/>
                      <a:pt x="74" y="12"/>
                    </a:cubicBezTo>
                    <a:cubicBezTo>
                      <a:pt x="40" y="12"/>
                      <a:pt x="12" y="40"/>
                      <a:pt x="12" y="74"/>
                    </a:cubicBezTo>
                    <a:cubicBezTo>
                      <a:pt x="12" y="92"/>
                      <a:pt x="21" y="106"/>
                      <a:pt x="31" y="120"/>
                    </a:cubicBezTo>
                    <a:cubicBezTo>
                      <a:pt x="35" y="125"/>
                      <a:pt x="38" y="130"/>
                      <a:pt x="41" y="136"/>
                    </a:cubicBezTo>
                    <a:cubicBezTo>
                      <a:pt x="43" y="139"/>
                      <a:pt x="45" y="146"/>
                      <a:pt x="46" y="1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1884060" y="2729182"/>
                <a:ext cx="195263" cy="128588"/>
              </a:xfrm>
              <a:custGeom>
                <a:avLst/>
                <a:gdLst>
                  <a:gd name="T0" fmla="*/ 0 w 74"/>
                  <a:gd name="T1" fmla="*/ 0 h 49"/>
                  <a:gd name="T2" fmla="*/ 0 w 74"/>
                  <a:gd name="T3" fmla="*/ 20 h 49"/>
                  <a:gd name="T4" fmla="*/ 37 w 74"/>
                  <a:gd name="T5" fmla="*/ 49 h 49"/>
                  <a:gd name="T6" fmla="*/ 41 w 74"/>
                  <a:gd name="T7" fmla="*/ 49 h 49"/>
                  <a:gd name="T8" fmla="*/ 74 w 74"/>
                  <a:gd name="T9" fmla="*/ 20 h 49"/>
                  <a:gd name="T10" fmla="*/ 74 w 74"/>
                  <a:gd name="T11" fmla="*/ 0 h 49"/>
                  <a:gd name="T12" fmla="*/ 0 w 74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9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17" y="49"/>
                      <a:pt x="3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61" y="49"/>
                      <a:pt x="74" y="36"/>
                      <a:pt x="74" y="20"/>
                    </a:cubicBezTo>
                    <a:cubicBezTo>
                      <a:pt x="74" y="0"/>
                      <a:pt x="74" y="0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1872947" y="2459307"/>
                <a:ext cx="223838" cy="179388"/>
              </a:xfrm>
              <a:custGeom>
                <a:avLst/>
                <a:gdLst>
                  <a:gd name="T0" fmla="*/ 83 w 85"/>
                  <a:gd name="T1" fmla="*/ 9 h 68"/>
                  <a:gd name="T2" fmla="*/ 62 w 85"/>
                  <a:gd name="T3" fmla="*/ 66 h 68"/>
                  <a:gd name="T4" fmla="*/ 62 w 85"/>
                  <a:gd name="T5" fmla="*/ 68 h 68"/>
                  <a:gd name="T6" fmla="*/ 52 w 85"/>
                  <a:gd name="T7" fmla="*/ 68 h 68"/>
                  <a:gd name="T8" fmla="*/ 53 w 85"/>
                  <a:gd name="T9" fmla="*/ 66 h 68"/>
                  <a:gd name="T10" fmla="*/ 67 w 85"/>
                  <a:gd name="T11" fmla="*/ 17 h 68"/>
                  <a:gd name="T12" fmla="*/ 67 w 85"/>
                  <a:gd name="T13" fmla="*/ 17 h 68"/>
                  <a:gd name="T14" fmla="*/ 66 w 85"/>
                  <a:gd name="T15" fmla="*/ 17 h 68"/>
                  <a:gd name="T16" fmla="*/ 55 w 85"/>
                  <a:gd name="T17" fmla="*/ 13 h 68"/>
                  <a:gd name="T18" fmla="*/ 44 w 85"/>
                  <a:gd name="T19" fmla="*/ 17 h 68"/>
                  <a:gd name="T20" fmla="*/ 30 w 85"/>
                  <a:gd name="T21" fmla="*/ 12 h 68"/>
                  <a:gd name="T22" fmla="*/ 17 w 85"/>
                  <a:gd name="T23" fmla="*/ 16 h 68"/>
                  <a:gd name="T24" fmla="*/ 30 w 85"/>
                  <a:gd name="T25" fmla="*/ 66 h 68"/>
                  <a:gd name="T26" fmla="*/ 31 w 85"/>
                  <a:gd name="T27" fmla="*/ 68 h 68"/>
                  <a:gd name="T28" fmla="*/ 21 w 85"/>
                  <a:gd name="T29" fmla="*/ 68 h 68"/>
                  <a:gd name="T30" fmla="*/ 21 w 85"/>
                  <a:gd name="T31" fmla="*/ 66 h 68"/>
                  <a:gd name="T32" fmla="*/ 2 w 85"/>
                  <a:gd name="T33" fmla="*/ 9 h 68"/>
                  <a:gd name="T34" fmla="*/ 2 w 85"/>
                  <a:gd name="T35" fmla="*/ 9 h 68"/>
                  <a:gd name="T36" fmla="*/ 1 w 85"/>
                  <a:gd name="T37" fmla="*/ 8 h 68"/>
                  <a:gd name="T38" fmla="*/ 1 w 85"/>
                  <a:gd name="T39" fmla="*/ 8 h 68"/>
                  <a:gd name="T40" fmla="*/ 1 w 85"/>
                  <a:gd name="T41" fmla="*/ 7 h 68"/>
                  <a:gd name="T42" fmla="*/ 2 w 85"/>
                  <a:gd name="T43" fmla="*/ 1 h 68"/>
                  <a:gd name="T44" fmla="*/ 9 w 85"/>
                  <a:gd name="T45" fmla="*/ 3 h 68"/>
                  <a:gd name="T46" fmla="*/ 9 w 85"/>
                  <a:gd name="T47" fmla="*/ 3 h 68"/>
                  <a:gd name="T48" fmla="*/ 16 w 85"/>
                  <a:gd name="T49" fmla="*/ 7 h 68"/>
                  <a:gd name="T50" fmla="*/ 27 w 85"/>
                  <a:gd name="T51" fmla="*/ 2 h 68"/>
                  <a:gd name="T52" fmla="*/ 31 w 85"/>
                  <a:gd name="T53" fmla="*/ 1 h 68"/>
                  <a:gd name="T54" fmla="*/ 34 w 85"/>
                  <a:gd name="T55" fmla="*/ 3 h 68"/>
                  <a:gd name="T56" fmla="*/ 43 w 85"/>
                  <a:gd name="T57" fmla="*/ 8 h 68"/>
                  <a:gd name="T58" fmla="*/ 52 w 85"/>
                  <a:gd name="T59" fmla="*/ 3 h 68"/>
                  <a:gd name="T60" fmla="*/ 55 w 85"/>
                  <a:gd name="T61" fmla="*/ 1 h 68"/>
                  <a:gd name="T62" fmla="*/ 59 w 85"/>
                  <a:gd name="T63" fmla="*/ 3 h 68"/>
                  <a:gd name="T64" fmla="*/ 66 w 85"/>
                  <a:gd name="T65" fmla="*/ 8 h 68"/>
                  <a:gd name="T66" fmla="*/ 66 w 85"/>
                  <a:gd name="T67" fmla="*/ 8 h 68"/>
                  <a:gd name="T68" fmla="*/ 76 w 85"/>
                  <a:gd name="T69" fmla="*/ 3 h 68"/>
                  <a:gd name="T70" fmla="*/ 82 w 85"/>
                  <a:gd name="T71" fmla="*/ 2 h 68"/>
                  <a:gd name="T72" fmla="*/ 83 w 85"/>
                  <a:gd name="T73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5" h="68">
                    <a:moveTo>
                      <a:pt x="83" y="9"/>
                    </a:moveTo>
                    <a:cubicBezTo>
                      <a:pt x="71" y="25"/>
                      <a:pt x="64" y="44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48"/>
                      <a:pt x="59" y="32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3" y="17"/>
                      <a:pt x="59" y="16"/>
                      <a:pt x="55" y="13"/>
                    </a:cubicBezTo>
                    <a:cubicBezTo>
                      <a:pt x="52" y="16"/>
                      <a:pt x="48" y="17"/>
                      <a:pt x="44" y="17"/>
                    </a:cubicBezTo>
                    <a:cubicBezTo>
                      <a:pt x="39" y="17"/>
                      <a:pt x="34" y="16"/>
                      <a:pt x="30" y="12"/>
                    </a:cubicBezTo>
                    <a:cubicBezTo>
                      <a:pt x="26" y="15"/>
                      <a:pt x="21" y="17"/>
                      <a:pt x="17" y="16"/>
                    </a:cubicBezTo>
                    <a:cubicBezTo>
                      <a:pt x="28" y="38"/>
                      <a:pt x="30" y="59"/>
                      <a:pt x="30" y="66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58"/>
                      <a:pt x="17" y="31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5" y="0"/>
                      <a:pt x="7" y="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5"/>
                      <a:pt x="14" y="7"/>
                      <a:pt x="16" y="7"/>
                    </a:cubicBezTo>
                    <a:cubicBezTo>
                      <a:pt x="20" y="7"/>
                      <a:pt x="23" y="6"/>
                      <a:pt x="27" y="2"/>
                    </a:cubicBezTo>
                    <a:cubicBezTo>
                      <a:pt x="28" y="1"/>
                      <a:pt x="29" y="1"/>
                      <a:pt x="31" y="1"/>
                    </a:cubicBezTo>
                    <a:cubicBezTo>
                      <a:pt x="32" y="1"/>
                      <a:pt x="33" y="2"/>
                      <a:pt x="34" y="3"/>
                    </a:cubicBezTo>
                    <a:cubicBezTo>
                      <a:pt x="37" y="6"/>
                      <a:pt x="40" y="8"/>
                      <a:pt x="43" y="8"/>
                    </a:cubicBezTo>
                    <a:cubicBezTo>
                      <a:pt x="47" y="8"/>
                      <a:pt x="50" y="5"/>
                      <a:pt x="52" y="3"/>
                    </a:cubicBezTo>
                    <a:cubicBezTo>
                      <a:pt x="53" y="2"/>
                      <a:pt x="54" y="1"/>
                      <a:pt x="55" y="1"/>
                    </a:cubicBezTo>
                    <a:cubicBezTo>
                      <a:pt x="57" y="1"/>
                      <a:pt x="58" y="2"/>
                      <a:pt x="59" y="3"/>
                    </a:cubicBezTo>
                    <a:cubicBezTo>
                      <a:pt x="61" y="6"/>
                      <a:pt x="63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70" y="8"/>
                      <a:pt x="73" y="6"/>
                      <a:pt x="76" y="3"/>
                    </a:cubicBezTo>
                    <a:cubicBezTo>
                      <a:pt x="78" y="1"/>
                      <a:pt x="81" y="1"/>
                      <a:pt x="82" y="2"/>
                    </a:cubicBezTo>
                    <a:cubicBezTo>
                      <a:pt x="84" y="4"/>
                      <a:pt x="85" y="7"/>
                      <a:pt x="8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10732" y="4160"/>
              <a:ext cx="311" cy="469"/>
            </a:xfrm>
            <a:custGeom>
              <a:avLst/>
              <a:gdLst>
                <a:gd name="T0" fmla="*/ 73 w 130"/>
                <a:gd name="T1" fmla="*/ 98 h 222"/>
                <a:gd name="T2" fmla="*/ 118 w 130"/>
                <a:gd name="T3" fmla="*/ 116 h 222"/>
                <a:gd name="T4" fmla="*/ 130 w 130"/>
                <a:gd name="T5" fmla="*/ 149 h 222"/>
                <a:gd name="T6" fmla="*/ 115 w 130"/>
                <a:gd name="T7" fmla="*/ 186 h 222"/>
                <a:gd name="T8" fmla="*/ 73 w 130"/>
                <a:gd name="T9" fmla="*/ 203 h 222"/>
                <a:gd name="T10" fmla="*/ 73 w 130"/>
                <a:gd name="T11" fmla="*/ 222 h 222"/>
                <a:gd name="T12" fmla="*/ 58 w 130"/>
                <a:gd name="T13" fmla="*/ 222 h 222"/>
                <a:gd name="T14" fmla="*/ 58 w 130"/>
                <a:gd name="T15" fmla="*/ 203 h 222"/>
                <a:gd name="T16" fmla="*/ 0 w 130"/>
                <a:gd name="T17" fmla="*/ 150 h 222"/>
                <a:gd name="T18" fmla="*/ 26 w 130"/>
                <a:gd name="T19" fmla="*/ 150 h 222"/>
                <a:gd name="T20" fmla="*/ 58 w 130"/>
                <a:gd name="T21" fmla="*/ 185 h 222"/>
                <a:gd name="T22" fmla="*/ 58 w 130"/>
                <a:gd name="T23" fmla="*/ 117 h 222"/>
                <a:gd name="T24" fmla="*/ 4 w 130"/>
                <a:gd name="T25" fmla="*/ 69 h 222"/>
                <a:gd name="T26" fmla="*/ 19 w 130"/>
                <a:gd name="T27" fmla="*/ 34 h 222"/>
                <a:gd name="T28" fmla="*/ 58 w 130"/>
                <a:gd name="T29" fmla="*/ 19 h 222"/>
                <a:gd name="T30" fmla="*/ 58 w 130"/>
                <a:gd name="T31" fmla="*/ 0 h 222"/>
                <a:gd name="T32" fmla="*/ 73 w 130"/>
                <a:gd name="T33" fmla="*/ 0 h 222"/>
                <a:gd name="T34" fmla="*/ 73 w 130"/>
                <a:gd name="T35" fmla="*/ 19 h 222"/>
                <a:gd name="T36" fmla="*/ 125 w 130"/>
                <a:gd name="T37" fmla="*/ 63 h 222"/>
                <a:gd name="T38" fmla="*/ 99 w 130"/>
                <a:gd name="T39" fmla="*/ 63 h 222"/>
                <a:gd name="T40" fmla="*/ 73 w 130"/>
                <a:gd name="T41" fmla="*/ 37 h 222"/>
                <a:gd name="T42" fmla="*/ 73 w 130"/>
                <a:gd name="T43" fmla="*/ 98 h 222"/>
                <a:gd name="T44" fmla="*/ 58 w 130"/>
                <a:gd name="T45" fmla="*/ 96 h 222"/>
                <a:gd name="T46" fmla="*/ 58 w 130"/>
                <a:gd name="T47" fmla="*/ 37 h 222"/>
                <a:gd name="T48" fmla="*/ 30 w 130"/>
                <a:gd name="T49" fmla="*/ 67 h 222"/>
                <a:gd name="T50" fmla="*/ 38 w 130"/>
                <a:gd name="T51" fmla="*/ 86 h 222"/>
                <a:gd name="T52" fmla="*/ 58 w 130"/>
                <a:gd name="T53" fmla="*/ 96 h 222"/>
                <a:gd name="T54" fmla="*/ 73 w 130"/>
                <a:gd name="T55" fmla="*/ 185 h 222"/>
                <a:gd name="T56" fmla="*/ 104 w 130"/>
                <a:gd name="T57" fmla="*/ 150 h 222"/>
                <a:gd name="T58" fmla="*/ 97 w 130"/>
                <a:gd name="T59" fmla="*/ 131 h 222"/>
                <a:gd name="T60" fmla="*/ 73 w 130"/>
                <a:gd name="T61" fmla="*/ 120 h 222"/>
                <a:gd name="T62" fmla="*/ 73 w 130"/>
                <a:gd name="T63" fmla="*/ 18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222">
                  <a:moveTo>
                    <a:pt x="73" y="98"/>
                  </a:moveTo>
                  <a:cubicBezTo>
                    <a:pt x="95" y="103"/>
                    <a:pt x="110" y="109"/>
                    <a:pt x="118" y="116"/>
                  </a:cubicBezTo>
                  <a:cubicBezTo>
                    <a:pt x="126" y="124"/>
                    <a:pt x="130" y="135"/>
                    <a:pt x="130" y="149"/>
                  </a:cubicBezTo>
                  <a:cubicBezTo>
                    <a:pt x="130" y="163"/>
                    <a:pt x="125" y="175"/>
                    <a:pt x="115" y="186"/>
                  </a:cubicBezTo>
                  <a:cubicBezTo>
                    <a:pt x="105" y="196"/>
                    <a:pt x="91" y="202"/>
                    <a:pt x="73" y="203"/>
                  </a:cubicBezTo>
                  <a:cubicBezTo>
                    <a:pt x="73" y="222"/>
                    <a:pt x="73" y="222"/>
                    <a:pt x="73" y="22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58" y="203"/>
                    <a:pt x="58" y="203"/>
                    <a:pt x="58" y="203"/>
                  </a:cubicBezTo>
                  <a:cubicBezTo>
                    <a:pt x="22" y="200"/>
                    <a:pt x="2" y="182"/>
                    <a:pt x="0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8" y="170"/>
                    <a:pt x="39" y="182"/>
                    <a:pt x="58" y="185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22" y="110"/>
                    <a:pt x="4" y="94"/>
                    <a:pt x="4" y="69"/>
                  </a:cubicBezTo>
                  <a:cubicBezTo>
                    <a:pt x="4" y="54"/>
                    <a:pt x="9" y="43"/>
                    <a:pt x="19" y="34"/>
                  </a:cubicBezTo>
                  <a:cubicBezTo>
                    <a:pt x="28" y="25"/>
                    <a:pt x="42" y="20"/>
                    <a:pt x="58" y="1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105" y="21"/>
                    <a:pt x="122" y="35"/>
                    <a:pt x="125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8" y="48"/>
                    <a:pt x="89" y="39"/>
                    <a:pt x="73" y="37"/>
                  </a:cubicBezTo>
                  <a:lnTo>
                    <a:pt x="73" y="98"/>
                  </a:lnTo>
                  <a:close/>
                  <a:moveTo>
                    <a:pt x="58" y="96"/>
                  </a:moveTo>
                  <a:cubicBezTo>
                    <a:pt x="58" y="37"/>
                    <a:pt x="58" y="37"/>
                    <a:pt x="58" y="37"/>
                  </a:cubicBezTo>
                  <a:cubicBezTo>
                    <a:pt x="39" y="40"/>
                    <a:pt x="30" y="50"/>
                    <a:pt x="30" y="67"/>
                  </a:cubicBezTo>
                  <a:cubicBezTo>
                    <a:pt x="30" y="76"/>
                    <a:pt x="33" y="82"/>
                    <a:pt x="38" y="86"/>
                  </a:cubicBezTo>
                  <a:cubicBezTo>
                    <a:pt x="43" y="91"/>
                    <a:pt x="50" y="94"/>
                    <a:pt x="58" y="96"/>
                  </a:cubicBezTo>
                  <a:close/>
                  <a:moveTo>
                    <a:pt x="73" y="185"/>
                  </a:moveTo>
                  <a:cubicBezTo>
                    <a:pt x="93" y="182"/>
                    <a:pt x="104" y="171"/>
                    <a:pt x="104" y="150"/>
                  </a:cubicBezTo>
                  <a:cubicBezTo>
                    <a:pt x="104" y="142"/>
                    <a:pt x="102" y="135"/>
                    <a:pt x="97" y="131"/>
                  </a:cubicBezTo>
                  <a:cubicBezTo>
                    <a:pt x="93" y="126"/>
                    <a:pt x="85" y="122"/>
                    <a:pt x="73" y="120"/>
                  </a:cubicBezTo>
                  <a:lnTo>
                    <a:pt x="73" y="185"/>
                  </a:lnTo>
                  <a:close/>
                </a:path>
              </a:pathLst>
            </a:custGeom>
            <a:solidFill>
              <a:srgbClr val="5B7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9148" y="2868"/>
              <a:ext cx="439" cy="387"/>
            </a:xfrm>
            <a:custGeom>
              <a:avLst/>
              <a:gdLst>
                <a:gd name="T0" fmla="*/ 281 w 311"/>
                <a:gd name="T1" fmla="*/ 130 h 312"/>
                <a:gd name="T2" fmla="*/ 311 w 311"/>
                <a:gd name="T3" fmla="*/ 116 h 312"/>
                <a:gd name="T4" fmla="*/ 294 w 311"/>
                <a:gd name="T5" fmla="*/ 75 h 312"/>
                <a:gd name="T6" fmla="*/ 263 w 311"/>
                <a:gd name="T7" fmla="*/ 86 h 312"/>
                <a:gd name="T8" fmla="*/ 226 w 311"/>
                <a:gd name="T9" fmla="*/ 48 h 312"/>
                <a:gd name="T10" fmla="*/ 237 w 311"/>
                <a:gd name="T11" fmla="*/ 17 h 312"/>
                <a:gd name="T12" fmla="*/ 197 w 311"/>
                <a:gd name="T13" fmla="*/ 0 h 312"/>
                <a:gd name="T14" fmla="*/ 183 w 311"/>
                <a:gd name="T15" fmla="*/ 30 h 312"/>
                <a:gd name="T16" fmla="*/ 129 w 311"/>
                <a:gd name="T17" fmla="*/ 30 h 312"/>
                <a:gd name="T18" fmla="*/ 115 w 311"/>
                <a:gd name="T19" fmla="*/ 0 h 312"/>
                <a:gd name="T20" fmla="*/ 75 w 311"/>
                <a:gd name="T21" fmla="*/ 17 h 312"/>
                <a:gd name="T22" fmla="*/ 86 w 311"/>
                <a:gd name="T23" fmla="*/ 48 h 312"/>
                <a:gd name="T24" fmla="*/ 48 w 311"/>
                <a:gd name="T25" fmla="*/ 85 h 312"/>
                <a:gd name="T26" fmla="*/ 17 w 311"/>
                <a:gd name="T27" fmla="*/ 74 h 312"/>
                <a:gd name="T28" fmla="*/ 0 w 311"/>
                <a:gd name="T29" fmla="*/ 114 h 312"/>
                <a:gd name="T30" fmla="*/ 30 w 311"/>
                <a:gd name="T31" fmla="*/ 129 h 312"/>
                <a:gd name="T32" fmla="*/ 30 w 311"/>
                <a:gd name="T33" fmla="*/ 182 h 312"/>
                <a:gd name="T34" fmla="*/ 0 w 311"/>
                <a:gd name="T35" fmla="*/ 196 h 312"/>
                <a:gd name="T36" fmla="*/ 16 w 311"/>
                <a:gd name="T37" fmla="*/ 236 h 312"/>
                <a:gd name="T38" fmla="*/ 47 w 311"/>
                <a:gd name="T39" fmla="*/ 225 h 312"/>
                <a:gd name="T40" fmla="*/ 85 w 311"/>
                <a:gd name="T41" fmla="*/ 263 h 312"/>
                <a:gd name="T42" fmla="*/ 73 w 311"/>
                <a:gd name="T43" fmla="*/ 294 h 312"/>
                <a:gd name="T44" fmla="*/ 114 w 311"/>
                <a:gd name="T45" fmla="*/ 311 h 312"/>
                <a:gd name="T46" fmla="*/ 128 w 311"/>
                <a:gd name="T47" fmla="*/ 281 h 312"/>
                <a:gd name="T48" fmla="*/ 181 w 311"/>
                <a:gd name="T49" fmla="*/ 282 h 312"/>
                <a:gd name="T50" fmla="*/ 195 w 311"/>
                <a:gd name="T51" fmla="*/ 312 h 312"/>
                <a:gd name="T52" fmla="*/ 236 w 311"/>
                <a:gd name="T53" fmla="*/ 295 h 312"/>
                <a:gd name="T54" fmla="*/ 225 w 311"/>
                <a:gd name="T55" fmla="*/ 264 h 312"/>
                <a:gd name="T56" fmla="*/ 263 w 311"/>
                <a:gd name="T57" fmla="*/ 226 h 312"/>
                <a:gd name="T58" fmla="*/ 294 w 311"/>
                <a:gd name="T59" fmla="*/ 238 h 312"/>
                <a:gd name="T60" fmla="*/ 311 w 311"/>
                <a:gd name="T61" fmla="*/ 197 h 312"/>
                <a:gd name="T62" fmla="*/ 281 w 311"/>
                <a:gd name="T63" fmla="*/ 183 h 312"/>
                <a:gd name="T64" fmla="*/ 281 w 311"/>
                <a:gd name="T65" fmla="*/ 130 h 312"/>
                <a:gd name="T66" fmla="*/ 155 w 311"/>
                <a:gd name="T67" fmla="*/ 254 h 312"/>
                <a:gd name="T68" fmla="*/ 57 w 311"/>
                <a:gd name="T69" fmla="*/ 156 h 312"/>
                <a:gd name="T70" fmla="*/ 155 w 311"/>
                <a:gd name="T71" fmla="*/ 57 h 312"/>
                <a:gd name="T72" fmla="*/ 254 w 311"/>
                <a:gd name="T73" fmla="*/ 156 h 312"/>
                <a:gd name="T74" fmla="*/ 155 w 311"/>
                <a:gd name="T75" fmla="*/ 25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12">
                  <a:moveTo>
                    <a:pt x="281" y="130"/>
                  </a:moveTo>
                  <a:cubicBezTo>
                    <a:pt x="311" y="116"/>
                    <a:pt x="311" y="116"/>
                    <a:pt x="311" y="116"/>
                  </a:cubicBezTo>
                  <a:cubicBezTo>
                    <a:pt x="294" y="75"/>
                    <a:pt x="294" y="75"/>
                    <a:pt x="294" y="75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253" y="71"/>
                    <a:pt x="240" y="58"/>
                    <a:pt x="226" y="4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83" y="30"/>
                    <a:pt x="183" y="30"/>
                    <a:pt x="183" y="30"/>
                  </a:cubicBezTo>
                  <a:cubicBezTo>
                    <a:pt x="165" y="27"/>
                    <a:pt x="147" y="26"/>
                    <a:pt x="129" y="3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70" y="58"/>
                    <a:pt x="58" y="71"/>
                    <a:pt x="48" y="8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26" y="146"/>
                    <a:pt x="26" y="164"/>
                    <a:pt x="30" y="18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6" y="236"/>
                    <a:pt x="16" y="236"/>
                    <a:pt x="16" y="236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57" y="241"/>
                    <a:pt x="70" y="253"/>
                    <a:pt x="85" y="263"/>
                  </a:cubicBezTo>
                  <a:cubicBezTo>
                    <a:pt x="73" y="294"/>
                    <a:pt x="73" y="294"/>
                    <a:pt x="73" y="294"/>
                  </a:cubicBezTo>
                  <a:cubicBezTo>
                    <a:pt x="114" y="311"/>
                    <a:pt x="114" y="311"/>
                    <a:pt x="114" y="311"/>
                  </a:cubicBezTo>
                  <a:cubicBezTo>
                    <a:pt x="128" y="281"/>
                    <a:pt x="128" y="281"/>
                    <a:pt x="128" y="281"/>
                  </a:cubicBezTo>
                  <a:cubicBezTo>
                    <a:pt x="145" y="285"/>
                    <a:pt x="163" y="285"/>
                    <a:pt x="181" y="282"/>
                  </a:cubicBezTo>
                  <a:cubicBezTo>
                    <a:pt x="195" y="312"/>
                    <a:pt x="195" y="312"/>
                    <a:pt x="195" y="312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225" y="264"/>
                    <a:pt x="225" y="264"/>
                    <a:pt x="225" y="264"/>
                  </a:cubicBezTo>
                  <a:cubicBezTo>
                    <a:pt x="240" y="254"/>
                    <a:pt x="253" y="241"/>
                    <a:pt x="263" y="226"/>
                  </a:cubicBezTo>
                  <a:cubicBezTo>
                    <a:pt x="294" y="238"/>
                    <a:pt x="294" y="238"/>
                    <a:pt x="294" y="238"/>
                  </a:cubicBezTo>
                  <a:cubicBezTo>
                    <a:pt x="311" y="197"/>
                    <a:pt x="311" y="197"/>
                    <a:pt x="311" y="19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5" y="166"/>
                    <a:pt x="285" y="148"/>
                    <a:pt x="281" y="130"/>
                  </a:cubicBezTo>
                  <a:close/>
                  <a:moveTo>
                    <a:pt x="155" y="254"/>
                  </a:moveTo>
                  <a:cubicBezTo>
                    <a:pt x="101" y="254"/>
                    <a:pt x="57" y="210"/>
                    <a:pt x="57" y="156"/>
                  </a:cubicBezTo>
                  <a:cubicBezTo>
                    <a:pt x="57" y="101"/>
                    <a:pt x="101" y="57"/>
                    <a:pt x="155" y="57"/>
                  </a:cubicBezTo>
                  <a:cubicBezTo>
                    <a:pt x="210" y="57"/>
                    <a:pt x="254" y="101"/>
                    <a:pt x="254" y="156"/>
                  </a:cubicBezTo>
                  <a:cubicBezTo>
                    <a:pt x="254" y="210"/>
                    <a:pt x="210" y="254"/>
                    <a:pt x="155" y="254"/>
                  </a:cubicBezTo>
                  <a:close/>
                </a:path>
              </a:pathLst>
            </a:custGeom>
            <a:solidFill>
              <a:srgbClr val="5B7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 rot="0">
              <a:off x="10703" y="1436"/>
              <a:ext cx="419" cy="353"/>
              <a:chOff x="2607983" y="4241292"/>
              <a:chExt cx="490600" cy="471805"/>
            </a:xfrm>
            <a:solidFill>
              <a:srgbClr val="5B7BA4"/>
            </a:solidFill>
          </p:grpSpPr>
          <p:sp>
            <p:nvSpPr>
              <p:cNvPr id="23" name="Oval 131"/>
              <p:cNvSpPr>
                <a:spLocks noChangeArrowheads="1"/>
              </p:cNvSpPr>
              <p:nvPr/>
            </p:nvSpPr>
            <p:spPr bwMode="auto">
              <a:xfrm>
                <a:off x="2742898" y="4241292"/>
                <a:ext cx="220770" cy="2235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Freeform 134"/>
              <p:cNvSpPr/>
              <p:nvPr/>
            </p:nvSpPr>
            <p:spPr bwMode="auto">
              <a:xfrm>
                <a:off x="2607983" y="4499759"/>
                <a:ext cx="490600" cy="213338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4785360" y="5605145"/>
            <a:ext cx="774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chemeClr val="bg2">
                    <a:lumMod val="50000"/>
                  </a:schemeClr>
                </a:solidFill>
                <a:latin typeface="Aller Light"/>
                <a:sym typeface="+mn-ea"/>
              </a:rPr>
              <a:t>15</a:t>
            </a:r>
            <a:endParaRPr lang="en-US" altLang="zh-CN" sz="3200" b="1">
              <a:solidFill>
                <a:schemeClr val="bg2">
                  <a:lumMod val="50000"/>
                </a:schemeClr>
              </a:solidFill>
              <a:latin typeface="Aller Ligh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7595" y="316230"/>
            <a:ext cx="28549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三、玻璃纪念品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21506" name="图片 11271" descr="00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6565" y="3340735"/>
            <a:ext cx="4326890" cy="3250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329732" descr="DSCF50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14130" y="490855"/>
            <a:ext cx="3051810" cy="3795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23554" name="图片 4" descr="DSCF01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933" y="261620"/>
            <a:ext cx="3521075" cy="6340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3" name="图片 3" descr="DSCF01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7625" y="255270"/>
            <a:ext cx="3525838" cy="6346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5455920" y="2861310"/>
            <a:ext cx="1540510" cy="1577340"/>
            <a:chOff x="8563" y="4531"/>
            <a:chExt cx="2426" cy="2484"/>
          </a:xfrm>
        </p:grpSpPr>
        <p:sp>
          <p:nvSpPr>
            <p:cNvPr id="44" name="图文框 43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16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/>
          <a:srcRect l="12764" b="36243"/>
          <a:stretch>
            <a:fillRect/>
          </a:stretch>
        </p:blipFill>
        <p:spPr>
          <a:xfrm rot="3022029">
            <a:off x="-2852420" y="3184525"/>
            <a:ext cx="7686040" cy="3792855"/>
          </a:xfrm>
          <a:custGeom>
            <a:avLst/>
            <a:gdLst>
              <a:gd name="connsiteX0" fmla="*/ 0 w 5521576"/>
              <a:gd name="connsiteY0" fmla="*/ 0 h 2723973"/>
              <a:gd name="connsiteX1" fmla="*/ 5521576 w 5521576"/>
              <a:gd name="connsiteY1" fmla="*/ 0 h 2723973"/>
              <a:gd name="connsiteX2" fmla="*/ 5521576 w 5521576"/>
              <a:gd name="connsiteY2" fmla="*/ 28251 h 2723973"/>
              <a:gd name="connsiteX3" fmla="*/ 3288876 w 5521576"/>
              <a:gd name="connsiteY3" fmla="*/ 2723973 h 272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1576" h="2723973">
                <a:moveTo>
                  <a:pt x="0" y="0"/>
                </a:moveTo>
                <a:lnTo>
                  <a:pt x="5521576" y="0"/>
                </a:lnTo>
                <a:lnTo>
                  <a:pt x="5521576" y="28251"/>
                </a:lnTo>
                <a:lnTo>
                  <a:pt x="3288876" y="2723973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/>
          <a:srcRect l="19566" r="11014" b="49499"/>
          <a:stretch>
            <a:fillRect/>
          </a:stretch>
        </p:blipFill>
        <p:spPr>
          <a:xfrm rot="13174182">
            <a:off x="3992880" y="-1304290"/>
            <a:ext cx="11260455" cy="5530215"/>
          </a:xfrm>
          <a:custGeom>
            <a:avLst/>
            <a:gdLst>
              <a:gd name="connsiteX0" fmla="*/ 4199302 w 4199302"/>
              <a:gd name="connsiteY0" fmla="*/ 0 h 2062044"/>
              <a:gd name="connsiteX1" fmla="*/ 1704034 w 4199302"/>
              <a:gd name="connsiteY1" fmla="*/ 2062044 h 2062044"/>
              <a:gd name="connsiteX2" fmla="*/ 0 w 4199302"/>
              <a:gd name="connsiteY2" fmla="*/ 0 h 206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9302" h="2062044">
                <a:moveTo>
                  <a:pt x="4199302" y="0"/>
                </a:moveTo>
                <a:lnTo>
                  <a:pt x="1704034" y="206204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4257675" y="389890"/>
            <a:ext cx="5701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第一章  旅游纪念品概述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735330" y="952500"/>
            <a:ext cx="3016250" cy="4536440"/>
          </a:xfrm>
          <a:prstGeom prst="frame">
            <a:avLst>
              <a:gd name="adj1" fmla="val 4229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6080" y="2115820"/>
            <a:ext cx="1247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blipFill>
                  <a:blip r:embed="rId3"/>
                  <a:stretch>
                    <a:fillRect/>
                  </a:stretch>
                </a:blipFill>
                <a:ea typeface="+mn-lt"/>
                <a:cs typeface="+mn-lt"/>
              </a:rPr>
              <a:t>目  录</a:t>
            </a:r>
            <a:endParaRPr lang="zh-CN" altLang="en-US" sz="2800" b="1">
              <a:blipFill>
                <a:blip r:embed="rId3"/>
                <a:stretch>
                  <a:fillRect/>
                </a:stretch>
              </a:blipFill>
              <a:ea typeface="+mn-lt"/>
              <a:cs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73505" y="3103245"/>
            <a:ext cx="1937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blipFill>
                  <a:blip r:embed="rId3"/>
                  <a:stretch>
                    <a:fillRect/>
                  </a:stretch>
                </a:blipFill>
                <a:ea typeface="+mn-lt"/>
              </a:rPr>
              <a:t>CONTENT</a:t>
            </a:r>
            <a:endParaRPr lang="en-US" altLang="zh-CN" sz="2800" b="1">
              <a:blipFill>
                <a:blip r:embed="rId3"/>
                <a:stretch>
                  <a:fillRect/>
                </a:stretch>
              </a:blipFill>
              <a:ea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58310" y="1727200"/>
            <a:ext cx="6603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第三章  旅游纪念品设计的原则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72915" y="3157220"/>
            <a:ext cx="6339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第五章  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旅游纪念品的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创新设计与创业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7675" y="1026795"/>
            <a:ext cx="59505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第二章  旅游纪念品的类型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8310" y="2418715"/>
            <a:ext cx="69081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第四章  旅游纪念品设计的基础图形训练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2915" y="3909695"/>
            <a:ext cx="68935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第六章  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旅游纪念品的调查与定位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84980" y="4661535"/>
            <a:ext cx="780986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第七章  旅游纪念品的装饰图形文创创意与设计</a:t>
            </a:r>
            <a:endParaRPr lang="zh-CN" altLang="en-US" sz="28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  <a:p>
            <a:endParaRPr lang="zh-CN" altLang="en-US" sz="28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91965" y="5424170"/>
            <a:ext cx="41630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第八章  旅游纪念品作品欣赏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418465" y="252730"/>
            <a:ext cx="61087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ea typeface="+mn-lt"/>
                <a:cs typeface="+mn-lt"/>
                <a:sym typeface="+mn-ea"/>
              </a:rPr>
              <a:t>四、编织纪念品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(</a:t>
            </a:r>
            <a:r>
              <a:rPr lang="zh-CN" altLang="en-US" sz="2800" b="1" dirty="0">
                <a:ea typeface="+mn-lt"/>
                <a:cs typeface="+mn-lt"/>
                <a:sym typeface="+mn-ea"/>
              </a:rPr>
              <a:t>织锦、锦袋、背袋等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)</a:t>
            </a:r>
            <a:endParaRPr lang="zh-CN" altLang="en-US" sz="2800">
              <a:ea typeface="+mn-lt"/>
              <a:cs typeface="+mn-lt"/>
            </a:endParaRPr>
          </a:p>
        </p:txBody>
      </p:sp>
      <p:pic>
        <p:nvPicPr>
          <p:cNvPr id="24580" name="图片 1" descr="DSCF01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65" y="774700"/>
            <a:ext cx="10492740" cy="5829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0080625" y="5026025"/>
            <a:ext cx="1541145" cy="1577975"/>
            <a:chOff x="8563" y="4531"/>
            <a:chExt cx="2427" cy="2485"/>
          </a:xfrm>
        </p:grpSpPr>
        <p:sp>
          <p:nvSpPr>
            <p:cNvPr id="44" name="图文框 43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17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32485" y="6099175"/>
            <a:ext cx="30518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ea typeface="+mn-lt"/>
                <a:cs typeface="+mn-lt"/>
                <a:sym typeface="+mn-ea"/>
              </a:rPr>
              <a:t>壮锦口袋  广西工艺美术公司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26625" name="图片 3" descr="DSCF01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700" y="345440"/>
            <a:ext cx="3549650" cy="6388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图片 4" descr="DSCF01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610" y="234950"/>
            <a:ext cx="3546475" cy="6388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5243195" y="3646805"/>
            <a:ext cx="1541145" cy="1577975"/>
            <a:chOff x="8563" y="4531"/>
            <a:chExt cx="2427" cy="2485"/>
          </a:xfrm>
        </p:grpSpPr>
        <p:sp>
          <p:nvSpPr>
            <p:cNvPr id="44" name="图文框 43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18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46625" y="1834515"/>
            <a:ext cx="2498725" cy="2165985"/>
            <a:chOff x="8973" y="1306"/>
            <a:chExt cx="3935" cy="3411"/>
          </a:xfrm>
        </p:grpSpPr>
        <p:sp>
          <p:nvSpPr>
            <p:cNvPr id="4" name="矩形 3"/>
            <p:cNvSpPr/>
            <p:nvPr/>
          </p:nvSpPr>
          <p:spPr>
            <a:xfrm rot="2700000">
              <a:off x="10366" y="1226"/>
              <a:ext cx="1162" cy="132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18900000">
              <a:off x="8973" y="2452"/>
              <a:ext cx="1322" cy="116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10056" y="2001"/>
              <a:ext cx="1782" cy="775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8100000">
              <a:off x="11586" y="2457"/>
              <a:ext cx="1322" cy="116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6200000">
              <a:off x="10893" y="2597"/>
              <a:ext cx="1567" cy="881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3500000">
              <a:off x="10331" y="3475"/>
              <a:ext cx="1162" cy="132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10021" y="3219"/>
              <a:ext cx="1782" cy="775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9422" y="2592"/>
              <a:ext cx="1567" cy="881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2">
                    <a:lumMod val="20000"/>
                    <a:lumOff val="80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 rot="0">
              <a:off x="12367" y="2755"/>
              <a:ext cx="356" cy="464"/>
              <a:chOff x="1788810" y="2276744"/>
              <a:chExt cx="392113" cy="581026"/>
            </a:xfrm>
            <a:solidFill>
              <a:srgbClr val="5B7BA4"/>
            </a:solidFill>
          </p:grpSpPr>
          <p:sp>
            <p:nvSpPr>
              <p:cNvPr id="17" name="Freeform 9"/>
              <p:cNvSpPr>
                <a:spLocks noEditPoints="1"/>
              </p:cNvSpPr>
              <p:nvPr/>
            </p:nvSpPr>
            <p:spPr bwMode="auto">
              <a:xfrm>
                <a:off x="1788810" y="2276744"/>
                <a:ext cx="392113" cy="430213"/>
              </a:xfrm>
              <a:custGeom>
                <a:avLst/>
                <a:gdLst>
                  <a:gd name="T0" fmla="*/ 108 w 149"/>
                  <a:gd name="T1" fmla="*/ 163 h 163"/>
                  <a:gd name="T2" fmla="*/ 35 w 149"/>
                  <a:gd name="T3" fmla="*/ 163 h 163"/>
                  <a:gd name="T4" fmla="*/ 35 w 149"/>
                  <a:gd name="T5" fmla="*/ 158 h 163"/>
                  <a:gd name="T6" fmla="*/ 30 w 149"/>
                  <a:gd name="T7" fmla="*/ 142 h 163"/>
                  <a:gd name="T8" fmla="*/ 21 w 149"/>
                  <a:gd name="T9" fmla="*/ 127 h 163"/>
                  <a:gd name="T10" fmla="*/ 0 w 149"/>
                  <a:gd name="T11" fmla="*/ 74 h 163"/>
                  <a:gd name="T12" fmla="*/ 74 w 149"/>
                  <a:gd name="T13" fmla="*/ 0 h 163"/>
                  <a:gd name="T14" fmla="*/ 149 w 149"/>
                  <a:gd name="T15" fmla="*/ 74 h 163"/>
                  <a:gd name="T16" fmla="*/ 127 w 149"/>
                  <a:gd name="T17" fmla="*/ 127 h 163"/>
                  <a:gd name="T18" fmla="*/ 118 w 149"/>
                  <a:gd name="T19" fmla="*/ 142 h 163"/>
                  <a:gd name="T20" fmla="*/ 114 w 149"/>
                  <a:gd name="T21" fmla="*/ 158 h 163"/>
                  <a:gd name="T22" fmla="*/ 113 w 149"/>
                  <a:gd name="T23" fmla="*/ 163 h 163"/>
                  <a:gd name="T24" fmla="*/ 108 w 149"/>
                  <a:gd name="T25" fmla="*/ 163 h 163"/>
                  <a:gd name="T26" fmla="*/ 46 w 149"/>
                  <a:gd name="T27" fmla="*/ 151 h 163"/>
                  <a:gd name="T28" fmla="*/ 103 w 149"/>
                  <a:gd name="T29" fmla="*/ 151 h 163"/>
                  <a:gd name="T30" fmla="*/ 108 w 149"/>
                  <a:gd name="T31" fmla="*/ 136 h 163"/>
                  <a:gd name="T32" fmla="*/ 117 w 149"/>
                  <a:gd name="T33" fmla="*/ 120 h 163"/>
                  <a:gd name="T34" fmla="*/ 136 w 149"/>
                  <a:gd name="T35" fmla="*/ 74 h 163"/>
                  <a:gd name="T36" fmla="*/ 74 w 149"/>
                  <a:gd name="T37" fmla="*/ 12 h 163"/>
                  <a:gd name="T38" fmla="*/ 12 w 149"/>
                  <a:gd name="T39" fmla="*/ 74 h 163"/>
                  <a:gd name="T40" fmla="*/ 31 w 149"/>
                  <a:gd name="T41" fmla="*/ 120 h 163"/>
                  <a:gd name="T42" fmla="*/ 41 w 149"/>
                  <a:gd name="T43" fmla="*/ 136 h 163"/>
                  <a:gd name="T44" fmla="*/ 46 w 149"/>
                  <a:gd name="T45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9" h="163">
                    <a:moveTo>
                      <a:pt x="108" y="163"/>
                    </a:moveTo>
                    <a:cubicBezTo>
                      <a:pt x="35" y="163"/>
                      <a:pt x="35" y="163"/>
                      <a:pt x="35" y="163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3"/>
                      <a:pt x="32" y="144"/>
                      <a:pt x="30" y="142"/>
                    </a:cubicBezTo>
                    <a:cubicBezTo>
                      <a:pt x="28" y="137"/>
                      <a:pt x="24" y="132"/>
                      <a:pt x="21" y="127"/>
                    </a:cubicBezTo>
                    <a:cubicBezTo>
                      <a:pt x="11" y="112"/>
                      <a:pt x="0" y="9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95"/>
                      <a:pt x="138" y="112"/>
                      <a:pt x="127" y="127"/>
                    </a:cubicBezTo>
                    <a:cubicBezTo>
                      <a:pt x="124" y="132"/>
                      <a:pt x="121" y="137"/>
                      <a:pt x="118" y="142"/>
                    </a:cubicBezTo>
                    <a:cubicBezTo>
                      <a:pt x="117" y="144"/>
                      <a:pt x="115" y="153"/>
                      <a:pt x="114" y="158"/>
                    </a:cubicBezTo>
                    <a:cubicBezTo>
                      <a:pt x="113" y="163"/>
                      <a:pt x="113" y="163"/>
                      <a:pt x="113" y="163"/>
                    </a:cubicBezTo>
                    <a:lnTo>
                      <a:pt x="108" y="163"/>
                    </a:lnTo>
                    <a:close/>
                    <a:moveTo>
                      <a:pt x="46" y="151"/>
                    </a:moveTo>
                    <a:cubicBezTo>
                      <a:pt x="103" y="151"/>
                      <a:pt x="103" y="151"/>
                      <a:pt x="103" y="151"/>
                    </a:cubicBezTo>
                    <a:cubicBezTo>
                      <a:pt x="104" y="146"/>
                      <a:pt x="105" y="139"/>
                      <a:pt x="108" y="136"/>
                    </a:cubicBezTo>
                    <a:cubicBezTo>
                      <a:pt x="111" y="130"/>
                      <a:pt x="114" y="125"/>
                      <a:pt x="117" y="120"/>
                    </a:cubicBezTo>
                    <a:cubicBezTo>
                      <a:pt x="127" y="106"/>
                      <a:pt x="136" y="92"/>
                      <a:pt x="136" y="74"/>
                    </a:cubicBezTo>
                    <a:cubicBezTo>
                      <a:pt x="136" y="40"/>
                      <a:pt x="109" y="12"/>
                      <a:pt x="74" y="12"/>
                    </a:cubicBezTo>
                    <a:cubicBezTo>
                      <a:pt x="40" y="12"/>
                      <a:pt x="12" y="40"/>
                      <a:pt x="12" y="74"/>
                    </a:cubicBezTo>
                    <a:cubicBezTo>
                      <a:pt x="12" y="92"/>
                      <a:pt x="21" y="106"/>
                      <a:pt x="31" y="120"/>
                    </a:cubicBezTo>
                    <a:cubicBezTo>
                      <a:pt x="35" y="125"/>
                      <a:pt x="38" y="130"/>
                      <a:pt x="41" y="136"/>
                    </a:cubicBezTo>
                    <a:cubicBezTo>
                      <a:pt x="43" y="139"/>
                      <a:pt x="45" y="146"/>
                      <a:pt x="46" y="1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prstClr val="white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1884060" y="2729182"/>
                <a:ext cx="195263" cy="128588"/>
              </a:xfrm>
              <a:custGeom>
                <a:avLst/>
                <a:gdLst>
                  <a:gd name="T0" fmla="*/ 0 w 74"/>
                  <a:gd name="T1" fmla="*/ 0 h 49"/>
                  <a:gd name="T2" fmla="*/ 0 w 74"/>
                  <a:gd name="T3" fmla="*/ 20 h 49"/>
                  <a:gd name="T4" fmla="*/ 37 w 74"/>
                  <a:gd name="T5" fmla="*/ 49 h 49"/>
                  <a:gd name="T6" fmla="*/ 41 w 74"/>
                  <a:gd name="T7" fmla="*/ 49 h 49"/>
                  <a:gd name="T8" fmla="*/ 74 w 74"/>
                  <a:gd name="T9" fmla="*/ 20 h 49"/>
                  <a:gd name="T10" fmla="*/ 74 w 74"/>
                  <a:gd name="T11" fmla="*/ 0 h 49"/>
                  <a:gd name="T12" fmla="*/ 0 w 74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9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17" y="49"/>
                      <a:pt x="3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61" y="49"/>
                      <a:pt x="74" y="36"/>
                      <a:pt x="74" y="20"/>
                    </a:cubicBezTo>
                    <a:cubicBezTo>
                      <a:pt x="74" y="0"/>
                      <a:pt x="74" y="0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prstClr val="white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1872947" y="2459307"/>
                <a:ext cx="223838" cy="179388"/>
              </a:xfrm>
              <a:custGeom>
                <a:avLst/>
                <a:gdLst>
                  <a:gd name="T0" fmla="*/ 83 w 85"/>
                  <a:gd name="T1" fmla="*/ 9 h 68"/>
                  <a:gd name="T2" fmla="*/ 62 w 85"/>
                  <a:gd name="T3" fmla="*/ 66 h 68"/>
                  <a:gd name="T4" fmla="*/ 62 w 85"/>
                  <a:gd name="T5" fmla="*/ 68 h 68"/>
                  <a:gd name="T6" fmla="*/ 52 w 85"/>
                  <a:gd name="T7" fmla="*/ 68 h 68"/>
                  <a:gd name="T8" fmla="*/ 53 w 85"/>
                  <a:gd name="T9" fmla="*/ 66 h 68"/>
                  <a:gd name="T10" fmla="*/ 67 w 85"/>
                  <a:gd name="T11" fmla="*/ 17 h 68"/>
                  <a:gd name="T12" fmla="*/ 67 w 85"/>
                  <a:gd name="T13" fmla="*/ 17 h 68"/>
                  <a:gd name="T14" fmla="*/ 66 w 85"/>
                  <a:gd name="T15" fmla="*/ 17 h 68"/>
                  <a:gd name="T16" fmla="*/ 55 w 85"/>
                  <a:gd name="T17" fmla="*/ 13 h 68"/>
                  <a:gd name="T18" fmla="*/ 44 w 85"/>
                  <a:gd name="T19" fmla="*/ 17 h 68"/>
                  <a:gd name="T20" fmla="*/ 30 w 85"/>
                  <a:gd name="T21" fmla="*/ 12 h 68"/>
                  <a:gd name="T22" fmla="*/ 17 w 85"/>
                  <a:gd name="T23" fmla="*/ 16 h 68"/>
                  <a:gd name="T24" fmla="*/ 30 w 85"/>
                  <a:gd name="T25" fmla="*/ 66 h 68"/>
                  <a:gd name="T26" fmla="*/ 31 w 85"/>
                  <a:gd name="T27" fmla="*/ 68 h 68"/>
                  <a:gd name="T28" fmla="*/ 21 w 85"/>
                  <a:gd name="T29" fmla="*/ 68 h 68"/>
                  <a:gd name="T30" fmla="*/ 21 w 85"/>
                  <a:gd name="T31" fmla="*/ 66 h 68"/>
                  <a:gd name="T32" fmla="*/ 2 w 85"/>
                  <a:gd name="T33" fmla="*/ 9 h 68"/>
                  <a:gd name="T34" fmla="*/ 2 w 85"/>
                  <a:gd name="T35" fmla="*/ 9 h 68"/>
                  <a:gd name="T36" fmla="*/ 1 w 85"/>
                  <a:gd name="T37" fmla="*/ 8 h 68"/>
                  <a:gd name="T38" fmla="*/ 1 w 85"/>
                  <a:gd name="T39" fmla="*/ 8 h 68"/>
                  <a:gd name="T40" fmla="*/ 1 w 85"/>
                  <a:gd name="T41" fmla="*/ 7 h 68"/>
                  <a:gd name="T42" fmla="*/ 2 w 85"/>
                  <a:gd name="T43" fmla="*/ 1 h 68"/>
                  <a:gd name="T44" fmla="*/ 9 w 85"/>
                  <a:gd name="T45" fmla="*/ 3 h 68"/>
                  <a:gd name="T46" fmla="*/ 9 w 85"/>
                  <a:gd name="T47" fmla="*/ 3 h 68"/>
                  <a:gd name="T48" fmla="*/ 16 w 85"/>
                  <a:gd name="T49" fmla="*/ 7 h 68"/>
                  <a:gd name="T50" fmla="*/ 27 w 85"/>
                  <a:gd name="T51" fmla="*/ 2 h 68"/>
                  <a:gd name="T52" fmla="*/ 31 w 85"/>
                  <a:gd name="T53" fmla="*/ 1 h 68"/>
                  <a:gd name="T54" fmla="*/ 34 w 85"/>
                  <a:gd name="T55" fmla="*/ 3 h 68"/>
                  <a:gd name="T56" fmla="*/ 43 w 85"/>
                  <a:gd name="T57" fmla="*/ 8 h 68"/>
                  <a:gd name="T58" fmla="*/ 52 w 85"/>
                  <a:gd name="T59" fmla="*/ 3 h 68"/>
                  <a:gd name="T60" fmla="*/ 55 w 85"/>
                  <a:gd name="T61" fmla="*/ 1 h 68"/>
                  <a:gd name="T62" fmla="*/ 59 w 85"/>
                  <a:gd name="T63" fmla="*/ 3 h 68"/>
                  <a:gd name="T64" fmla="*/ 66 w 85"/>
                  <a:gd name="T65" fmla="*/ 8 h 68"/>
                  <a:gd name="T66" fmla="*/ 66 w 85"/>
                  <a:gd name="T67" fmla="*/ 8 h 68"/>
                  <a:gd name="T68" fmla="*/ 76 w 85"/>
                  <a:gd name="T69" fmla="*/ 3 h 68"/>
                  <a:gd name="T70" fmla="*/ 82 w 85"/>
                  <a:gd name="T71" fmla="*/ 2 h 68"/>
                  <a:gd name="T72" fmla="*/ 83 w 85"/>
                  <a:gd name="T73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5" h="68">
                    <a:moveTo>
                      <a:pt x="83" y="9"/>
                    </a:moveTo>
                    <a:cubicBezTo>
                      <a:pt x="71" y="25"/>
                      <a:pt x="64" y="44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48"/>
                      <a:pt x="59" y="32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3" y="17"/>
                      <a:pt x="59" y="16"/>
                      <a:pt x="55" y="13"/>
                    </a:cubicBezTo>
                    <a:cubicBezTo>
                      <a:pt x="52" y="16"/>
                      <a:pt x="48" y="17"/>
                      <a:pt x="44" y="17"/>
                    </a:cubicBezTo>
                    <a:cubicBezTo>
                      <a:pt x="39" y="17"/>
                      <a:pt x="34" y="16"/>
                      <a:pt x="30" y="12"/>
                    </a:cubicBezTo>
                    <a:cubicBezTo>
                      <a:pt x="26" y="15"/>
                      <a:pt x="21" y="17"/>
                      <a:pt x="17" y="16"/>
                    </a:cubicBezTo>
                    <a:cubicBezTo>
                      <a:pt x="28" y="38"/>
                      <a:pt x="30" y="59"/>
                      <a:pt x="30" y="66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58"/>
                      <a:pt x="17" y="31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5" y="0"/>
                      <a:pt x="7" y="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5"/>
                      <a:pt x="14" y="7"/>
                      <a:pt x="16" y="7"/>
                    </a:cubicBezTo>
                    <a:cubicBezTo>
                      <a:pt x="20" y="7"/>
                      <a:pt x="23" y="6"/>
                      <a:pt x="27" y="2"/>
                    </a:cubicBezTo>
                    <a:cubicBezTo>
                      <a:pt x="28" y="1"/>
                      <a:pt x="29" y="1"/>
                      <a:pt x="31" y="1"/>
                    </a:cubicBezTo>
                    <a:cubicBezTo>
                      <a:pt x="32" y="1"/>
                      <a:pt x="33" y="2"/>
                      <a:pt x="34" y="3"/>
                    </a:cubicBezTo>
                    <a:cubicBezTo>
                      <a:pt x="37" y="6"/>
                      <a:pt x="40" y="8"/>
                      <a:pt x="43" y="8"/>
                    </a:cubicBezTo>
                    <a:cubicBezTo>
                      <a:pt x="47" y="8"/>
                      <a:pt x="50" y="5"/>
                      <a:pt x="52" y="3"/>
                    </a:cubicBezTo>
                    <a:cubicBezTo>
                      <a:pt x="53" y="2"/>
                      <a:pt x="54" y="1"/>
                      <a:pt x="55" y="1"/>
                    </a:cubicBezTo>
                    <a:cubicBezTo>
                      <a:pt x="57" y="1"/>
                      <a:pt x="58" y="2"/>
                      <a:pt x="59" y="3"/>
                    </a:cubicBezTo>
                    <a:cubicBezTo>
                      <a:pt x="61" y="6"/>
                      <a:pt x="63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70" y="8"/>
                      <a:pt x="73" y="6"/>
                      <a:pt x="76" y="3"/>
                    </a:cubicBezTo>
                    <a:cubicBezTo>
                      <a:pt x="78" y="1"/>
                      <a:pt x="81" y="1"/>
                      <a:pt x="82" y="2"/>
                    </a:cubicBezTo>
                    <a:cubicBezTo>
                      <a:pt x="84" y="4"/>
                      <a:pt x="85" y="7"/>
                      <a:pt x="8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prstClr val="white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10732" y="4160"/>
              <a:ext cx="311" cy="469"/>
            </a:xfrm>
            <a:custGeom>
              <a:avLst/>
              <a:gdLst>
                <a:gd name="T0" fmla="*/ 73 w 130"/>
                <a:gd name="T1" fmla="*/ 98 h 222"/>
                <a:gd name="T2" fmla="*/ 118 w 130"/>
                <a:gd name="T3" fmla="*/ 116 h 222"/>
                <a:gd name="T4" fmla="*/ 130 w 130"/>
                <a:gd name="T5" fmla="*/ 149 h 222"/>
                <a:gd name="T6" fmla="*/ 115 w 130"/>
                <a:gd name="T7" fmla="*/ 186 h 222"/>
                <a:gd name="T8" fmla="*/ 73 w 130"/>
                <a:gd name="T9" fmla="*/ 203 h 222"/>
                <a:gd name="T10" fmla="*/ 73 w 130"/>
                <a:gd name="T11" fmla="*/ 222 h 222"/>
                <a:gd name="T12" fmla="*/ 58 w 130"/>
                <a:gd name="T13" fmla="*/ 222 h 222"/>
                <a:gd name="T14" fmla="*/ 58 w 130"/>
                <a:gd name="T15" fmla="*/ 203 h 222"/>
                <a:gd name="T16" fmla="*/ 0 w 130"/>
                <a:gd name="T17" fmla="*/ 150 h 222"/>
                <a:gd name="T18" fmla="*/ 26 w 130"/>
                <a:gd name="T19" fmla="*/ 150 h 222"/>
                <a:gd name="T20" fmla="*/ 58 w 130"/>
                <a:gd name="T21" fmla="*/ 185 h 222"/>
                <a:gd name="T22" fmla="*/ 58 w 130"/>
                <a:gd name="T23" fmla="*/ 117 h 222"/>
                <a:gd name="T24" fmla="*/ 4 w 130"/>
                <a:gd name="T25" fmla="*/ 69 h 222"/>
                <a:gd name="T26" fmla="*/ 19 w 130"/>
                <a:gd name="T27" fmla="*/ 34 h 222"/>
                <a:gd name="T28" fmla="*/ 58 w 130"/>
                <a:gd name="T29" fmla="*/ 19 h 222"/>
                <a:gd name="T30" fmla="*/ 58 w 130"/>
                <a:gd name="T31" fmla="*/ 0 h 222"/>
                <a:gd name="T32" fmla="*/ 73 w 130"/>
                <a:gd name="T33" fmla="*/ 0 h 222"/>
                <a:gd name="T34" fmla="*/ 73 w 130"/>
                <a:gd name="T35" fmla="*/ 19 h 222"/>
                <a:gd name="T36" fmla="*/ 125 w 130"/>
                <a:gd name="T37" fmla="*/ 63 h 222"/>
                <a:gd name="T38" fmla="*/ 99 w 130"/>
                <a:gd name="T39" fmla="*/ 63 h 222"/>
                <a:gd name="T40" fmla="*/ 73 w 130"/>
                <a:gd name="T41" fmla="*/ 37 h 222"/>
                <a:gd name="T42" fmla="*/ 73 w 130"/>
                <a:gd name="T43" fmla="*/ 98 h 222"/>
                <a:gd name="T44" fmla="*/ 58 w 130"/>
                <a:gd name="T45" fmla="*/ 96 h 222"/>
                <a:gd name="T46" fmla="*/ 58 w 130"/>
                <a:gd name="T47" fmla="*/ 37 h 222"/>
                <a:gd name="T48" fmla="*/ 30 w 130"/>
                <a:gd name="T49" fmla="*/ 67 h 222"/>
                <a:gd name="T50" fmla="*/ 38 w 130"/>
                <a:gd name="T51" fmla="*/ 86 h 222"/>
                <a:gd name="T52" fmla="*/ 58 w 130"/>
                <a:gd name="T53" fmla="*/ 96 h 222"/>
                <a:gd name="T54" fmla="*/ 73 w 130"/>
                <a:gd name="T55" fmla="*/ 185 h 222"/>
                <a:gd name="T56" fmla="*/ 104 w 130"/>
                <a:gd name="T57" fmla="*/ 150 h 222"/>
                <a:gd name="T58" fmla="*/ 97 w 130"/>
                <a:gd name="T59" fmla="*/ 131 h 222"/>
                <a:gd name="T60" fmla="*/ 73 w 130"/>
                <a:gd name="T61" fmla="*/ 120 h 222"/>
                <a:gd name="T62" fmla="*/ 73 w 130"/>
                <a:gd name="T63" fmla="*/ 18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222">
                  <a:moveTo>
                    <a:pt x="73" y="98"/>
                  </a:moveTo>
                  <a:cubicBezTo>
                    <a:pt x="95" y="103"/>
                    <a:pt x="110" y="109"/>
                    <a:pt x="118" y="116"/>
                  </a:cubicBezTo>
                  <a:cubicBezTo>
                    <a:pt x="126" y="124"/>
                    <a:pt x="130" y="135"/>
                    <a:pt x="130" y="149"/>
                  </a:cubicBezTo>
                  <a:cubicBezTo>
                    <a:pt x="130" y="163"/>
                    <a:pt x="125" y="175"/>
                    <a:pt x="115" y="186"/>
                  </a:cubicBezTo>
                  <a:cubicBezTo>
                    <a:pt x="105" y="196"/>
                    <a:pt x="91" y="202"/>
                    <a:pt x="73" y="203"/>
                  </a:cubicBezTo>
                  <a:cubicBezTo>
                    <a:pt x="73" y="222"/>
                    <a:pt x="73" y="222"/>
                    <a:pt x="73" y="22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58" y="203"/>
                    <a:pt x="58" y="203"/>
                    <a:pt x="58" y="203"/>
                  </a:cubicBezTo>
                  <a:cubicBezTo>
                    <a:pt x="22" y="200"/>
                    <a:pt x="2" y="182"/>
                    <a:pt x="0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8" y="170"/>
                    <a:pt x="39" y="182"/>
                    <a:pt x="58" y="185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22" y="110"/>
                    <a:pt x="4" y="94"/>
                    <a:pt x="4" y="69"/>
                  </a:cubicBezTo>
                  <a:cubicBezTo>
                    <a:pt x="4" y="54"/>
                    <a:pt x="9" y="43"/>
                    <a:pt x="19" y="34"/>
                  </a:cubicBezTo>
                  <a:cubicBezTo>
                    <a:pt x="28" y="25"/>
                    <a:pt x="42" y="20"/>
                    <a:pt x="58" y="1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105" y="21"/>
                    <a:pt x="122" y="35"/>
                    <a:pt x="125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8" y="48"/>
                    <a:pt x="89" y="39"/>
                    <a:pt x="73" y="37"/>
                  </a:cubicBezTo>
                  <a:lnTo>
                    <a:pt x="73" y="98"/>
                  </a:lnTo>
                  <a:close/>
                  <a:moveTo>
                    <a:pt x="58" y="96"/>
                  </a:moveTo>
                  <a:cubicBezTo>
                    <a:pt x="58" y="37"/>
                    <a:pt x="58" y="37"/>
                    <a:pt x="58" y="37"/>
                  </a:cubicBezTo>
                  <a:cubicBezTo>
                    <a:pt x="39" y="40"/>
                    <a:pt x="30" y="50"/>
                    <a:pt x="30" y="67"/>
                  </a:cubicBezTo>
                  <a:cubicBezTo>
                    <a:pt x="30" y="76"/>
                    <a:pt x="33" y="82"/>
                    <a:pt x="38" y="86"/>
                  </a:cubicBezTo>
                  <a:cubicBezTo>
                    <a:pt x="43" y="91"/>
                    <a:pt x="50" y="94"/>
                    <a:pt x="58" y="96"/>
                  </a:cubicBezTo>
                  <a:close/>
                  <a:moveTo>
                    <a:pt x="73" y="185"/>
                  </a:moveTo>
                  <a:cubicBezTo>
                    <a:pt x="93" y="182"/>
                    <a:pt x="104" y="171"/>
                    <a:pt x="104" y="150"/>
                  </a:cubicBezTo>
                  <a:cubicBezTo>
                    <a:pt x="104" y="142"/>
                    <a:pt x="102" y="135"/>
                    <a:pt x="97" y="131"/>
                  </a:cubicBezTo>
                  <a:cubicBezTo>
                    <a:pt x="93" y="126"/>
                    <a:pt x="85" y="122"/>
                    <a:pt x="73" y="120"/>
                  </a:cubicBezTo>
                  <a:lnTo>
                    <a:pt x="73" y="185"/>
                  </a:lnTo>
                  <a:close/>
                </a:path>
              </a:pathLst>
            </a:custGeom>
            <a:solidFill>
              <a:srgbClr val="5B7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9148" y="2868"/>
              <a:ext cx="439" cy="387"/>
            </a:xfrm>
            <a:custGeom>
              <a:avLst/>
              <a:gdLst>
                <a:gd name="T0" fmla="*/ 281 w 311"/>
                <a:gd name="T1" fmla="*/ 130 h 312"/>
                <a:gd name="T2" fmla="*/ 311 w 311"/>
                <a:gd name="T3" fmla="*/ 116 h 312"/>
                <a:gd name="T4" fmla="*/ 294 w 311"/>
                <a:gd name="T5" fmla="*/ 75 h 312"/>
                <a:gd name="T6" fmla="*/ 263 w 311"/>
                <a:gd name="T7" fmla="*/ 86 h 312"/>
                <a:gd name="T8" fmla="*/ 226 w 311"/>
                <a:gd name="T9" fmla="*/ 48 h 312"/>
                <a:gd name="T10" fmla="*/ 237 w 311"/>
                <a:gd name="T11" fmla="*/ 17 h 312"/>
                <a:gd name="T12" fmla="*/ 197 w 311"/>
                <a:gd name="T13" fmla="*/ 0 h 312"/>
                <a:gd name="T14" fmla="*/ 183 w 311"/>
                <a:gd name="T15" fmla="*/ 30 h 312"/>
                <a:gd name="T16" fmla="*/ 129 w 311"/>
                <a:gd name="T17" fmla="*/ 30 h 312"/>
                <a:gd name="T18" fmla="*/ 115 w 311"/>
                <a:gd name="T19" fmla="*/ 0 h 312"/>
                <a:gd name="T20" fmla="*/ 75 w 311"/>
                <a:gd name="T21" fmla="*/ 17 h 312"/>
                <a:gd name="T22" fmla="*/ 86 w 311"/>
                <a:gd name="T23" fmla="*/ 48 h 312"/>
                <a:gd name="T24" fmla="*/ 48 w 311"/>
                <a:gd name="T25" fmla="*/ 85 h 312"/>
                <a:gd name="T26" fmla="*/ 17 w 311"/>
                <a:gd name="T27" fmla="*/ 74 h 312"/>
                <a:gd name="T28" fmla="*/ 0 w 311"/>
                <a:gd name="T29" fmla="*/ 114 h 312"/>
                <a:gd name="T30" fmla="*/ 30 w 311"/>
                <a:gd name="T31" fmla="*/ 129 h 312"/>
                <a:gd name="T32" fmla="*/ 30 w 311"/>
                <a:gd name="T33" fmla="*/ 182 h 312"/>
                <a:gd name="T34" fmla="*/ 0 w 311"/>
                <a:gd name="T35" fmla="*/ 196 h 312"/>
                <a:gd name="T36" fmla="*/ 16 w 311"/>
                <a:gd name="T37" fmla="*/ 236 h 312"/>
                <a:gd name="T38" fmla="*/ 47 w 311"/>
                <a:gd name="T39" fmla="*/ 225 h 312"/>
                <a:gd name="T40" fmla="*/ 85 w 311"/>
                <a:gd name="T41" fmla="*/ 263 h 312"/>
                <a:gd name="T42" fmla="*/ 73 w 311"/>
                <a:gd name="T43" fmla="*/ 294 h 312"/>
                <a:gd name="T44" fmla="*/ 114 w 311"/>
                <a:gd name="T45" fmla="*/ 311 h 312"/>
                <a:gd name="T46" fmla="*/ 128 w 311"/>
                <a:gd name="T47" fmla="*/ 281 h 312"/>
                <a:gd name="T48" fmla="*/ 181 w 311"/>
                <a:gd name="T49" fmla="*/ 282 h 312"/>
                <a:gd name="T50" fmla="*/ 195 w 311"/>
                <a:gd name="T51" fmla="*/ 312 h 312"/>
                <a:gd name="T52" fmla="*/ 236 w 311"/>
                <a:gd name="T53" fmla="*/ 295 h 312"/>
                <a:gd name="T54" fmla="*/ 225 w 311"/>
                <a:gd name="T55" fmla="*/ 264 h 312"/>
                <a:gd name="T56" fmla="*/ 263 w 311"/>
                <a:gd name="T57" fmla="*/ 226 h 312"/>
                <a:gd name="T58" fmla="*/ 294 w 311"/>
                <a:gd name="T59" fmla="*/ 238 h 312"/>
                <a:gd name="T60" fmla="*/ 311 w 311"/>
                <a:gd name="T61" fmla="*/ 197 h 312"/>
                <a:gd name="T62" fmla="*/ 281 w 311"/>
                <a:gd name="T63" fmla="*/ 183 h 312"/>
                <a:gd name="T64" fmla="*/ 281 w 311"/>
                <a:gd name="T65" fmla="*/ 130 h 312"/>
                <a:gd name="T66" fmla="*/ 155 w 311"/>
                <a:gd name="T67" fmla="*/ 254 h 312"/>
                <a:gd name="T68" fmla="*/ 57 w 311"/>
                <a:gd name="T69" fmla="*/ 156 h 312"/>
                <a:gd name="T70" fmla="*/ 155 w 311"/>
                <a:gd name="T71" fmla="*/ 57 h 312"/>
                <a:gd name="T72" fmla="*/ 254 w 311"/>
                <a:gd name="T73" fmla="*/ 156 h 312"/>
                <a:gd name="T74" fmla="*/ 155 w 311"/>
                <a:gd name="T75" fmla="*/ 25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12">
                  <a:moveTo>
                    <a:pt x="281" y="130"/>
                  </a:moveTo>
                  <a:cubicBezTo>
                    <a:pt x="311" y="116"/>
                    <a:pt x="311" y="116"/>
                    <a:pt x="311" y="116"/>
                  </a:cubicBezTo>
                  <a:cubicBezTo>
                    <a:pt x="294" y="75"/>
                    <a:pt x="294" y="75"/>
                    <a:pt x="294" y="75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253" y="71"/>
                    <a:pt x="240" y="58"/>
                    <a:pt x="226" y="4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83" y="30"/>
                    <a:pt x="183" y="30"/>
                    <a:pt x="183" y="30"/>
                  </a:cubicBezTo>
                  <a:cubicBezTo>
                    <a:pt x="165" y="27"/>
                    <a:pt x="147" y="26"/>
                    <a:pt x="129" y="3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70" y="58"/>
                    <a:pt x="58" y="71"/>
                    <a:pt x="48" y="8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26" y="146"/>
                    <a:pt x="26" y="164"/>
                    <a:pt x="30" y="18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6" y="236"/>
                    <a:pt x="16" y="236"/>
                    <a:pt x="16" y="236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57" y="241"/>
                    <a:pt x="70" y="253"/>
                    <a:pt x="85" y="263"/>
                  </a:cubicBezTo>
                  <a:cubicBezTo>
                    <a:pt x="73" y="294"/>
                    <a:pt x="73" y="294"/>
                    <a:pt x="73" y="294"/>
                  </a:cubicBezTo>
                  <a:cubicBezTo>
                    <a:pt x="114" y="311"/>
                    <a:pt x="114" y="311"/>
                    <a:pt x="114" y="311"/>
                  </a:cubicBezTo>
                  <a:cubicBezTo>
                    <a:pt x="128" y="281"/>
                    <a:pt x="128" y="281"/>
                    <a:pt x="128" y="281"/>
                  </a:cubicBezTo>
                  <a:cubicBezTo>
                    <a:pt x="145" y="285"/>
                    <a:pt x="163" y="285"/>
                    <a:pt x="181" y="282"/>
                  </a:cubicBezTo>
                  <a:cubicBezTo>
                    <a:pt x="195" y="312"/>
                    <a:pt x="195" y="312"/>
                    <a:pt x="195" y="312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225" y="264"/>
                    <a:pt x="225" y="264"/>
                    <a:pt x="225" y="264"/>
                  </a:cubicBezTo>
                  <a:cubicBezTo>
                    <a:pt x="240" y="254"/>
                    <a:pt x="253" y="241"/>
                    <a:pt x="263" y="226"/>
                  </a:cubicBezTo>
                  <a:cubicBezTo>
                    <a:pt x="294" y="238"/>
                    <a:pt x="294" y="238"/>
                    <a:pt x="294" y="238"/>
                  </a:cubicBezTo>
                  <a:cubicBezTo>
                    <a:pt x="311" y="197"/>
                    <a:pt x="311" y="197"/>
                    <a:pt x="311" y="19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5" y="166"/>
                    <a:pt x="285" y="148"/>
                    <a:pt x="281" y="130"/>
                  </a:cubicBezTo>
                  <a:close/>
                  <a:moveTo>
                    <a:pt x="155" y="254"/>
                  </a:moveTo>
                  <a:cubicBezTo>
                    <a:pt x="101" y="254"/>
                    <a:pt x="57" y="210"/>
                    <a:pt x="57" y="156"/>
                  </a:cubicBezTo>
                  <a:cubicBezTo>
                    <a:pt x="57" y="101"/>
                    <a:pt x="101" y="57"/>
                    <a:pt x="155" y="57"/>
                  </a:cubicBezTo>
                  <a:cubicBezTo>
                    <a:pt x="210" y="57"/>
                    <a:pt x="254" y="101"/>
                    <a:pt x="254" y="156"/>
                  </a:cubicBezTo>
                  <a:cubicBezTo>
                    <a:pt x="254" y="210"/>
                    <a:pt x="210" y="254"/>
                    <a:pt x="155" y="254"/>
                  </a:cubicBezTo>
                  <a:close/>
                </a:path>
              </a:pathLst>
            </a:custGeom>
            <a:solidFill>
              <a:srgbClr val="5B7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 rot="0">
              <a:off x="10703" y="1436"/>
              <a:ext cx="419" cy="353"/>
              <a:chOff x="2607983" y="4241292"/>
              <a:chExt cx="490600" cy="471805"/>
            </a:xfrm>
            <a:solidFill>
              <a:srgbClr val="5B7BA4"/>
            </a:solidFill>
          </p:grpSpPr>
          <p:sp>
            <p:nvSpPr>
              <p:cNvPr id="23" name="Oval 131"/>
              <p:cNvSpPr>
                <a:spLocks noChangeArrowheads="1"/>
              </p:cNvSpPr>
              <p:nvPr/>
            </p:nvSpPr>
            <p:spPr bwMode="auto">
              <a:xfrm>
                <a:off x="2742898" y="4241292"/>
                <a:ext cx="220770" cy="2235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Freeform 134"/>
              <p:cNvSpPr/>
              <p:nvPr/>
            </p:nvSpPr>
            <p:spPr bwMode="auto">
              <a:xfrm>
                <a:off x="2607983" y="4499759"/>
                <a:ext cx="490600" cy="213338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>
                  <a:solidFill>
                    <a:prstClr val="black"/>
                  </a:solidFill>
                  <a:latin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27649" name="图片 94218" descr="00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665" y="259080"/>
            <a:ext cx="9488170" cy="63220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9588500" y="500316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19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09046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5325745" y="260921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20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  <p:pic>
        <p:nvPicPr>
          <p:cNvPr id="28674" name="图片 4" descr="DSCF00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380" y="3561080"/>
            <a:ext cx="5438775" cy="3020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3" name="图片 3" descr="DSCF00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045" y="172085"/>
            <a:ext cx="5392420" cy="29959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1" name="图片 3" descr="DSCF01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045" y="3561080"/>
            <a:ext cx="5432425" cy="3020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图片 4" descr="DSCF01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9400" y="172085"/>
            <a:ext cx="5405755" cy="30041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817245" y="4728210"/>
            <a:ext cx="1541145" cy="1577975"/>
            <a:chOff x="8590" y="4519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90" y="4519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21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86355" y="401320"/>
            <a:ext cx="8148955" cy="6195695"/>
            <a:chOff x="1165" y="110"/>
            <a:chExt cx="11984" cy="9394"/>
          </a:xfrm>
        </p:grpSpPr>
        <p:pic>
          <p:nvPicPr>
            <p:cNvPr id="31745" name="图片 95237" descr="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5" y="110"/>
              <a:ext cx="3173" cy="93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46" name="图片 95238" descr="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08" y="163"/>
              <a:ext cx="4342" cy="89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47" name="图片 95239" descr="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5" y="163"/>
              <a:ext cx="3475" cy="92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5362575" y="6313805"/>
            <a:ext cx="216027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ea typeface="+mn-lt"/>
                <a:cs typeface="+mn-lt"/>
                <a:sym typeface="+mn-ea"/>
              </a:rPr>
              <a:t>编织挂件      陈洁斌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8778240" y="500316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22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24510" y="315595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五、刺绣和印染纪念品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33794" name="内容占位符 241667" descr="200461615242366599"/>
          <p:cNvPicPr>
            <a:picLocks noGrp="1" noRot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24510" y="1128395"/>
            <a:ext cx="5569585" cy="5468620"/>
          </a:xfrm>
        </p:spPr>
      </p:pic>
      <p:pic>
        <p:nvPicPr>
          <p:cNvPr id="33796" name="图片 241670" descr="00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7740" y="220980"/>
            <a:ext cx="4538345" cy="447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18250" y="6228715"/>
            <a:ext cx="9994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腊  　染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648315" y="4828540"/>
            <a:ext cx="12077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ea typeface="+mn-lt"/>
                <a:sym typeface="+mn-ea"/>
              </a:rPr>
              <a:t>布艺饰件</a:t>
            </a:r>
            <a:endParaRPr lang="zh-CN" altLang="en-US" b="1" dirty="0">
              <a:ea typeface="+mn-lt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9989185" y="4995545"/>
            <a:ext cx="1541145" cy="1577975"/>
            <a:chOff x="9194" y="4519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9194" y="4519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746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23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8200" y="76200"/>
            <a:ext cx="8851900" cy="6684645"/>
            <a:chOff x="148" y="95"/>
            <a:chExt cx="13940" cy="10527"/>
          </a:xfrm>
        </p:grpSpPr>
        <p:pic>
          <p:nvPicPr>
            <p:cNvPr id="15" name="图片 6" descr="DSCF01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" y="95"/>
              <a:ext cx="4522" cy="814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6" name="组合 15"/>
            <p:cNvGrpSpPr/>
            <p:nvPr/>
          </p:nvGrpSpPr>
          <p:grpSpPr>
            <a:xfrm>
              <a:off x="4238" y="548"/>
              <a:ext cx="9850" cy="10074"/>
              <a:chOff x="4238" y="548"/>
              <a:chExt cx="9850" cy="10074"/>
            </a:xfrm>
          </p:grpSpPr>
          <p:pic>
            <p:nvPicPr>
              <p:cNvPr id="17" name="图片 4" descr="DSCF011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75" y="548"/>
                <a:ext cx="7745" cy="43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" name="图片 5" descr="DSCF0122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38" y="5150"/>
                <a:ext cx="9850" cy="547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9588500" y="500316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24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  <p:pic>
        <p:nvPicPr>
          <p:cNvPr id="35842" name="图片 4" descr="DSCF01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1585" y="131445"/>
            <a:ext cx="6904355" cy="3836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1" name="图片 3" descr="DSCF01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970" y="2860040"/>
            <a:ext cx="7018020" cy="3899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36865" name="图片 3" descr="DSCF01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675" y="899795"/>
            <a:ext cx="9459595" cy="52552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522585" y="508190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25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760345" y="2879090"/>
            <a:ext cx="7806690" cy="4191635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37889" name="内容占位符 13314"/>
          <p:cNvSpPr>
            <a:spLocks noGrp="1" noRot="1"/>
          </p:cNvSpPr>
          <p:nvPr/>
        </p:nvSpPr>
        <p:spPr>
          <a:xfrm>
            <a:off x="163513" y="323850"/>
            <a:ext cx="5129212" cy="5651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chemeClr val="tx1"/>
                </a:solidFill>
                <a:ea typeface="+mn-lt"/>
              </a:rPr>
              <a:t>六、泥塑、树脂纪念品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7890" name="矩形 13320"/>
          <p:cNvSpPr/>
          <p:nvPr/>
        </p:nvSpPr>
        <p:spPr>
          <a:xfrm>
            <a:off x="6516688" y="62372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矩形 13321"/>
          <p:cNvSpPr/>
          <p:nvPr/>
        </p:nvSpPr>
        <p:spPr>
          <a:xfrm>
            <a:off x="2814955" y="3591560"/>
            <a:ext cx="38862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钱币钟表台灯（树脂） 帅立功设计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892" name="图片 13322" descr="钱币钟表台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520" y="110490"/>
            <a:ext cx="4629785" cy="6543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530350" y="502602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26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7" name="图文框 6"/>
          <p:cNvSpPr/>
          <p:nvPr/>
        </p:nvSpPr>
        <p:spPr>
          <a:xfrm>
            <a:off x="327660" y="2328545"/>
            <a:ext cx="1541145" cy="1564005"/>
          </a:xfrm>
          <a:prstGeom prst="frame">
            <a:avLst>
              <a:gd name="adj1" fmla="val 8821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8655" y="2774315"/>
            <a:ext cx="887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</a:rPr>
              <a:t>01</a:t>
            </a:r>
            <a:endParaRPr lang="zh-CN" altLang="en-US" sz="3200" b="1">
              <a:solidFill>
                <a:schemeClr val="tx1">
                  <a:lumMod val="50000"/>
                  <a:lumOff val="50000"/>
                </a:schemeClr>
              </a:solidFill>
              <a:latin typeface="Aller Ligh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93900" y="310515"/>
            <a:ext cx="916559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000" dirty="0">
                <a:ea typeface="+mn-lt"/>
                <a:cs typeface="+mn-lt"/>
                <a:sym typeface="+mn-ea"/>
              </a:rPr>
              <a:t>   </a:t>
            </a:r>
            <a:r>
              <a:rPr lang="zh-CN" altLang="en-US" sz="2000" b="1" dirty="0">
                <a:ea typeface="+mn-lt"/>
                <a:cs typeface="+mn-lt"/>
                <a:sym typeface="+mn-ea"/>
              </a:rPr>
              <a:t>我国</a:t>
            </a:r>
            <a:r>
              <a:rPr lang="zh-CN" altLang="en-US" sz="2000" b="1" dirty="0">
                <a:ea typeface="+mn-lt"/>
                <a:cs typeface="+mn-lt"/>
                <a:sym typeface="+mn-ea"/>
              </a:rPr>
              <a:t>随着</a:t>
            </a:r>
            <a:r>
              <a:rPr lang="zh-CN" altLang="en-US" sz="2000" b="1" dirty="0">
                <a:ea typeface="+mn-lt"/>
                <a:cs typeface="+mn-lt"/>
                <a:sym typeface="+mn-ea"/>
              </a:rPr>
              <a:t>经济实力的增强与提升已跃然成为世界排名第二的经济大国，也必将成为世界旅游大国。</a:t>
            </a:r>
            <a:r>
              <a:rPr lang="zh-CN" altLang="en-US" sz="2000" b="1" dirty="0">
                <a:ea typeface="+mn-lt"/>
                <a:cs typeface="+mn-lt"/>
                <a:sym typeface="+mn-ea"/>
              </a:rPr>
              <a:t>经济的高速发展和人们消费水平的提高，工艺美术在新时代得到了新的发展，产生了更加细化的分工，旅游纪念品作为重生的工艺美术领域中的一员，在逐应而升华中不断发展。</a:t>
            </a:r>
            <a:endParaRPr lang="zh-CN" altLang="en-US" sz="2000" b="1" dirty="0">
              <a:ea typeface="+mn-lt"/>
              <a:cs typeface="+mn-lt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ea typeface="+mn-lt"/>
                <a:cs typeface="+mn-lt"/>
                <a:sym typeface="+mn-ea"/>
              </a:rPr>
              <a:t>       旅游产业必须集衣、食、住、行、游、购、娱七个方面于一体的理念发展才一定可兴未来。另一方面，旅游业的快速发展，也带来旅游产业链延伸和旅游商品丰富化的问题，旅游纪念品作为旅游业的新经济增长其中一点</a:t>
            </a:r>
            <a:r>
              <a:rPr lang="en-US" altLang="zh-CN" sz="2000" b="1" dirty="0">
                <a:ea typeface="+mn-lt"/>
                <a:cs typeface="+mn-lt"/>
                <a:sym typeface="+mn-ea"/>
              </a:rPr>
              <a:t>“</a:t>
            </a:r>
            <a:r>
              <a:rPr lang="zh-CN" altLang="en-US" sz="2000" b="1" dirty="0">
                <a:ea typeface="+mn-lt"/>
                <a:cs typeface="+mn-lt"/>
                <a:sym typeface="+mn-ea"/>
              </a:rPr>
              <a:t>购</a:t>
            </a:r>
            <a:r>
              <a:rPr lang="en-US" altLang="zh-CN" sz="2000" b="1" dirty="0">
                <a:ea typeface="+mn-lt"/>
                <a:cs typeface="+mn-lt"/>
                <a:sym typeface="+mn-ea"/>
              </a:rPr>
              <a:t>”</a:t>
            </a:r>
            <a:r>
              <a:rPr lang="zh-CN" altLang="en-US" sz="2000" b="1" dirty="0">
                <a:ea typeface="+mn-lt"/>
                <a:cs typeface="+mn-lt"/>
                <a:sym typeface="+mn-ea"/>
              </a:rPr>
              <a:t>，也备受关注。那么，什么是旅游纪念品？旅游纪念品有何特征和功能？当前旅游纪念品行业发展情形如何？本章将就以上问题作简要介绍，以便于我们学习中加深了解。</a:t>
            </a:r>
            <a:endParaRPr lang="zh-CN" altLang="en-US" sz="2000" b="1">
              <a:solidFill>
                <a:schemeClr val="bg1">
                  <a:lumMod val="50000"/>
                </a:schemeClr>
              </a:solidFill>
              <a:ea typeface="+mn-lt"/>
              <a:cs typeface="+mn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38913" name="图片 5" descr="DSCF00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920" y="13653"/>
            <a:ext cx="2328863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4" name="图片 6" descr="DSCF00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450" y="3344863"/>
            <a:ext cx="6092825" cy="3386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3" descr="DSCF00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1133" y="317500"/>
            <a:ext cx="5162550" cy="2868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4" descr="DSCF007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355" y="230505"/>
            <a:ext cx="3554730" cy="63963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522585" y="508190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27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39937" name="图片 96259" descr="luckykink-6160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" y="145415"/>
            <a:ext cx="4267835" cy="6401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8" name="图片 96261" descr="彩塑-7"/>
          <p:cNvPicPr>
            <a:picLocks noChangeAspect="1"/>
          </p:cNvPicPr>
          <p:nvPr/>
        </p:nvPicPr>
        <p:blipFill>
          <a:blip r:embed="rId4">
            <a:lum bright="6000" contrast="6000"/>
          </a:blip>
          <a:stretch>
            <a:fillRect/>
          </a:stretch>
        </p:blipFill>
        <p:spPr>
          <a:xfrm>
            <a:off x="5963285" y="145415"/>
            <a:ext cx="4652645" cy="6401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矩形 96262"/>
          <p:cNvSpPr/>
          <p:nvPr/>
        </p:nvSpPr>
        <p:spPr>
          <a:xfrm>
            <a:off x="5021898" y="6180138"/>
            <a:ext cx="3079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学生作品   指导教师  曾卫华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215245" y="496887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28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40961" name="图片 3" descr="DSCF0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660" y="603885"/>
            <a:ext cx="10021570" cy="55670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062845" y="509778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29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41985" name="图片 3" descr="DSCF00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235" y="521970"/>
            <a:ext cx="10464165" cy="58140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062845" y="509778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30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43009" name="图片 3" descr="DSCF00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60" y="564515"/>
            <a:ext cx="10313670" cy="57283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062845" y="509778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31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44033" name="图片 3" descr="DSCF00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805" y="554355"/>
            <a:ext cx="10344785" cy="57486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062845" y="509778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32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45057" name="图片 3" descr="DSCF00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910" y="354330"/>
            <a:ext cx="10688320" cy="59378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062845" y="509778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33</a:t>
              </a:r>
              <a:endPara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46081" name="图片 3" descr="DSCF01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265" y="624205"/>
            <a:ext cx="9983470" cy="5546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062845" y="509778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33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47105" name="图片 97283" descr="113755657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255" y="101600"/>
            <a:ext cx="4115435" cy="63061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6" name="图片 97285" descr="彩塑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465" y="93345"/>
            <a:ext cx="4899660" cy="6314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矩形 97286"/>
          <p:cNvSpPr/>
          <p:nvPr/>
        </p:nvSpPr>
        <p:spPr>
          <a:xfrm>
            <a:off x="4263390" y="6041073"/>
            <a:ext cx="3181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黄晓燕设计 指导教师  曾卫华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062845" y="509778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34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686851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14339" name="内容占位符 14338"/>
          <p:cNvSpPr>
            <a:spLocks noGrp="1" noRot="1"/>
          </p:cNvSpPr>
          <p:nvPr/>
        </p:nvSpPr>
        <p:spPr>
          <a:xfrm>
            <a:off x="442278" y="392430"/>
            <a:ext cx="3721100" cy="6048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七、竹木纪念品</a:t>
            </a:r>
            <a:r>
              <a:rPr lang="zh-CN" altLang="en-US" sz="2800" dirty="0">
                <a:latin typeface="宋体" panose="02010600030101010101" pitchFamily="2" charset="-122"/>
              </a:rPr>
              <a:t> 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pic>
        <p:nvPicPr>
          <p:cNvPr id="48130" name="图片 14345" descr="三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095" y="608965"/>
            <a:ext cx="5169535" cy="5854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矩形 14346"/>
          <p:cNvSpPr/>
          <p:nvPr/>
        </p:nvSpPr>
        <p:spPr>
          <a:xfrm>
            <a:off x="5770880" y="954088"/>
            <a:ext cx="22669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竹雕灯饰   惠康设计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8132" name="图片 14347" descr="02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835" y="996950"/>
            <a:ext cx="4239260" cy="5528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矩形 14348"/>
          <p:cNvSpPr/>
          <p:nvPr/>
        </p:nvSpPr>
        <p:spPr>
          <a:xfrm>
            <a:off x="114618" y="3578225"/>
            <a:ext cx="19748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竹雕作品  蔡长远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062845" y="509778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35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8422029">
            <a:off x="-1960245" y="-915670"/>
            <a:ext cx="7536180" cy="4046855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8574182">
            <a:off x="6558280" y="2355850"/>
            <a:ext cx="8196580" cy="4944745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5" name="imac-mocku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" y="1102360"/>
            <a:ext cx="5302250" cy="398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grpSp>
        <p:nvGrpSpPr>
          <p:cNvPr id="42" name="组合 41"/>
          <p:cNvGrpSpPr/>
          <p:nvPr/>
        </p:nvGrpSpPr>
        <p:grpSpPr>
          <a:xfrm>
            <a:off x="779780" y="396240"/>
            <a:ext cx="10868025" cy="6091555"/>
            <a:chOff x="1228" y="624"/>
            <a:chExt cx="17115" cy="9593"/>
          </a:xfrm>
        </p:grpSpPr>
        <p:sp>
          <p:nvSpPr>
            <p:cNvPr id="18" name="矩形 17"/>
            <p:cNvSpPr/>
            <p:nvPr/>
          </p:nvSpPr>
          <p:spPr>
            <a:xfrm>
              <a:off x="8166" y="1562"/>
              <a:ext cx="7247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28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一、旅游纪念 品的概念</a:t>
              </a:r>
              <a:endParaRPr lang="zh-CN" altLang="en-US" sz="2800" b="1" dirty="0">
                <a:solidFill>
                  <a:srgbClr val="18478F"/>
                </a:solidFill>
                <a:ea typeface="+mn-lt"/>
                <a:cs typeface="+mn-lt"/>
              </a:endParaRPr>
            </a:p>
          </p:txBody>
        </p:sp>
        <p:pic>
          <p:nvPicPr>
            <p:cNvPr id="2" name="图片 1" descr="100_026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28" y="2064"/>
              <a:ext cx="5817" cy="436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277" y="624"/>
              <a:ext cx="848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rgbClr val="CC0000"/>
                  </a:solidFill>
                  <a:ea typeface="+mn-lt"/>
                  <a:cs typeface="+mn-lt"/>
                  <a:sym typeface="+mn-ea"/>
                </a:rPr>
                <a:t>第一章  旅游纪念品概述</a:t>
              </a:r>
              <a:endParaRPr lang="zh-CN" altLang="en-US" sz="2800" b="1" dirty="0">
                <a:solidFill>
                  <a:srgbClr val="CC0000"/>
                </a:solidFill>
                <a:ea typeface="+mn-lt"/>
                <a:cs typeface="+mn-lt"/>
                <a:sym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993" y="2427"/>
              <a:ext cx="10350" cy="6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342900" marR="0" lvl="0" indent="-342900" algn="l" defTabSz="914400" rtl="0" fontAlgn="base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en-US" altLang="zh-CN" sz="2800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       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  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旅游纪念品，是指旅游者在旅游活动中购买的富有</a:t>
              </a:r>
              <a:r>
                <a:rPr lang="zh-CN" altLang="en-US" sz="2000" b="1">
                  <a:ln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ea typeface="+mn-lt"/>
                  <a:cs typeface="+mn-lt"/>
                  <a:sym typeface="+mn-ea"/>
                </a:rPr>
                <a:t>当地民族地域特色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，具有</a:t>
              </a:r>
              <a:r>
                <a:rPr lang="zh-CN" altLang="en-US" sz="2000" b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工艺性、礼仪性、实用性和纪念意义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的以物质形态存在的商品。既是旅游工艺品和土特产品构成旅游六大要素（吃、住、行、游、购、娱）中的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“</a:t>
              </a:r>
              <a:r>
                <a:rPr lang="zh-CN" altLang="en-US" sz="2000" b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购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”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的主要成分。</a:t>
              </a:r>
              <a:endPara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endParaRPr>
            </a:p>
            <a:p>
              <a:pPr marL="342900" marR="0" lvl="0" indent="-342900" algn="l" defTabSz="914400" rtl="0" fontAlgn="base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           纪念品作为旅游商品的一大主体，不仅能给地方的旅游业（景区、景点）带来一定的经济效益，而且还是个很好的无声广告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“</a:t>
              </a:r>
              <a:r>
                <a:rPr lang="zh-CN" altLang="en-US" sz="2000" b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宣传员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”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，能提升地方（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景区、景点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）的知名度。</a:t>
              </a:r>
              <a:endParaRPr lang="zh-CN" altLang="en-US" sz="2000" b="1">
                <a:ea typeface="+mn-lt"/>
                <a:cs typeface="+mn-lt"/>
              </a:endParaRPr>
            </a:p>
          </p:txBody>
        </p:sp>
        <p:sp>
          <p:nvSpPr>
            <p:cNvPr id="6" name="图文框 5"/>
            <p:cNvSpPr/>
            <p:nvPr/>
          </p:nvSpPr>
          <p:spPr>
            <a:xfrm>
              <a:off x="2936" y="7754"/>
              <a:ext cx="2427" cy="2463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562" y="8526"/>
              <a:ext cx="122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0</a:t>
              </a:r>
              <a:r>
                <a:rPr lang="en-US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2</a:t>
              </a:r>
              <a:endParaRPr lang="en-US" sz="3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49153" name="图片 3" descr="100_07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495" y="163195"/>
            <a:ext cx="4900295" cy="6532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4" name="图片 4" descr="100_07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310" y="163830"/>
            <a:ext cx="4897120" cy="65316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5725795" y="511683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3</a:t>
              </a:r>
              <a:r>
                <a:rPr lang="en-US" altLang="zh-CN" sz="3200" b="1">
                  <a:solidFill>
                    <a:schemeClr val="bg1"/>
                  </a:solidFill>
                  <a:latin typeface="Aller Light"/>
                  <a:sym typeface="+mn-ea"/>
                </a:rPr>
                <a:t>6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50177" name="图片 3" descr="DSCF01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495" y="407670"/>
            <a:ext cx="10875645" cy="60426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317480" y="513270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37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51201" name="图片 3" descr="DSCF01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345" y="601345"/>
            <a:ext cx="10256520" cy="5699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317480" y="513270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38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52227" name="图片 6" descr="100_07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985" y="158750"/>
            <a:ext cx="4912360" cy="655193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8094345" y="513270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38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53249" name="图片 99332" descr="2006215329110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65" y="1144905"/>
            <a:ext cx="6339840" cy="475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0" name="矩形 99335"/>
          <p:cNvSpPr/>
          <p:nvPr/>
        </p:nvSpPr>
        <p:spPr>
          <a:xfrm>
            <a:off x="2793048" y="5900738"/>
            <a:ext cx="3892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竹雕灯饰   学生作品   指导教师 惠康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3251" name="图片 99336" descr="00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4410" y="407670"/>
            <a:ext cx="4238625" cy="60432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152380" y="501967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39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54273" name="图片 98311" descr="01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65" y="827405"/>
            <a:ext cx="5356860" cy="3627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4" name="矩形 98312"/>
          <p:cNvSpPr/>
          <p:nvPr/>
        </p:nvSpPr>
        <p:spPr>
          <a:xfrm>
            <a:off x="1009015" y="4455160"/>
            <a:ext cx="44132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鱼纹木饰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》  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学生作品   指导教师  李鑫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4275" name="图片 98313" descr="木雕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1225" y="172720"/>
            <a:ext cx="5130165" cy="6106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6" name="矩形 98314"/>
          <p:cNvSpPr/>
          <p:nvPr/>
        </p:nvSpPr>
        <p:spPr>
          <a:xfrm>
            <a:off x="5990908" y="6279515"/>
            <a:ext cx="5505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卡通木雕（浙江省台州市乾茂工艺品有限公司设计）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27605" y="501967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40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55297" name="内容占位符 15362"/>
          <p:cNvSpPr>
            <a:spLocks noGrp="1" noRot="1"/>
          </p:cNvSpPr>
          <p:nvPr/>
        </p:nvSpPr>
        <p:spPr>
          <a:xfrm>
            <a:off x="468630" y="549275"/>
            <a:ext cx="3689350" cy="5016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八、雕刻纪念品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pic>
        <p:nvPicPr>
          <p:cNvPr id="56321" name="图片 100359" descr="00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85" y="1050925"/>
            <a:ext cx="6416675" cy="440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2" name="图片 100360" descr="00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7135" y="144780"/>
            <a:ext cx="4208145" cy="656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矩形 100361"/>
          <p:cNvSpPr/>
          <p:nvPr/>
        </p:nvSpPr>
        <p:spPr>
          <a:xfrm>
            <a:off x="9205913" y="6346825"/>
            <a:ext cx="25590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玉观音    （市场商品）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4" name="矩形 100362"/>
          <p:cNvSpPr/>
          <p:nvPr/>
        </p:nvSpPr>
        <p:spPr>
          <a:xfrm>
            <a:off x="565785" y="5084445"/>
            <a:ext cx="25209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玉雕       （市场商品）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32120" y="513588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40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57345" name="图片 101382" descr="IMG_00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70" y="3328035"/>
            <a:ext cx="4524375" cy="3390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6" name="矩形 101383"/>
          <p:cNvSpPr/>
          <p:nvPr/>
        </p:nvSpPr>
        <p:spPr>
          <a:xfrm>
            <a:off x="5020945" y="5140008"/>
            <a:ext cx="39052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东盟博览会上展出的柬埔寨根雕作品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7347" name="图片 101384" descr="何文月"/>
          <p:cNvPicPr>
            <a:picLocks noChangeAspect="1"/>
          </p:cNvPicPr>
          <p:nvPr/>
        </p:nvPicPr>
        <p:blipFill>
          <a:blip r:embed="rId4"/>
          <a:srcRect t="18805" b="29524"/>
          <a:stretch>
            <a:fillRect/>
          </a:stretch>
        </p:blipFill>
        <p:spPr>
          <a:xfrm>
            <a:off x="2115185" y="200025"/>
            <a:ext cx="9717405" cy="3373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8" name="矩形 101385"/>
          <p:cNvSpPr/>
          <p:nvPr/>
        </p:nvSpPr>
        <p:spPr>
          <a:xfrm>
            <a:off x="7445375" y="3108325"/>
            <a:ext cx="2914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学生作品    指导教师  李鑫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291445" y="514032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41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58369" name="内容占位符 16386"/>
          <p:cNvSpPr>
            <a:spLocks noGrp="1" noRot="1"/>
          </p:cNvSpPr>
          <p:nvPr/>
        </p:nvSpPr>
        <p:spPr>
          <a:xfrm>
            <a:off x="179388" y="279400"/>
            <a:ext cx="3943350" cy="6048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九、书画纪念品</a:t>
            </a:r>
            <a:r>
              <a:rPr lang="zh-CN" altLang="en-US" sz="2800" dirty="0">
                <a:latin typeface="宋体" panose="02010600030101010101" pitchFamily="2" charset="-122"/>
              </a:rPr>
              <a:t> 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pic>
        <p:nvPicPr>
          <p:cNvPr id="58370" name="图片 16389" descr="漓江云烟 A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480" y="279400"/>
            <a:ext cx="5586095" cy="5449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文本框 16390"/>
          <p:cNvSpPr txBox="1"/>
          <p:nvPr/>
        </p:nvSpPr>
        <p:spPr>
          <a:xfrm>
            <a:off x="5999163" y="5362258"/>
            <a:ext cx="26987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漓江烟云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帅立功作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8372" name="图片 16394" descr="百年沧桑 拷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475" y="884555"/>
            <a:ext cx="4237990" cy="5594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3" name="矩形 16396"/>
          <p:cNvSpPr/>
          <p:nvPr/>
        </p:nvSpPr>
        <p:spPr>
          <a:xfrm>
            <a:off x="4863465" y="6073140"/>
            <a:ext cx="27762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百年沧桑图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帅立功作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668635" y="523938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42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59393" name="图片 102404" descr="DSC050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" y="276860"/>
            <a:ext cx="6203315" cy="5001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4" name="矩形 102405"/>
          <p:cNvSpPr/>
          <p:nvPr/>
        </p:nvSpPr>
        <p:spPr>
          <a:xfrm>
            <a:off x="3474720" y="5277803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帅立功作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9395" name="图片 102406" descr="sl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1605" y="276860"/>
            <a:ext cx="5400040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6" name="矩形 102410"/>
          <p:cNvSpPr/>
          <p:nvPr/>
        </p:nvSpPr>
        <p:spPr>
          <a:xfrm>
            <a:off x="9478645" y="6224588"/>
            <a:ext cx="24130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迎春曲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》 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帅立功作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25110" y="515239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43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 cstate="screen"/>
          <a:srcRect l="12764" b="36243"/>
          <a:stretch>
            <a:fillRect/>
          </a:stretch>
        </p:blipFill>
        <p:spPr>
          <a:xfrm rot="3022029">
            <a:off x="-2048707" y="4220544"/>
            <a:ext cx="5521576" cy="2723973"/>
          </a:xfrm>
          <a:custGeom>
            <a:avLst/>
            <a:gdLst>
              <a:gd name="connsiteX0" fmla="*/ 0 w 5521576"/>
              <a:gd name="connsiteY0" fmla="*/ 0 h 2723973"/>
              <a:gd name="connsiteX1" fmla="*/ 5521576 w 5521576"/>
              <a:gd name="connsiteY1" fmla="*/ 0 h 2723973"/>
              <a:gd name="connsiteX2" fmla="*/ 5521576 w 5521576"/>
              <a:gd name="connsiteY2" fmla="*/ 28251 h 2723973"/>
              <a:gd name="connsiteX3" fmla="*/ 3288876 w 5521576"/>
              <a:gd name="connsiteY3" fmla="*/ 2723973 h 272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1576" h="2723973">
                <a:moveTo>
                  <a:pt x="0" y="0"/>
                </a:moveTo>
                <a:lnTo>
                  <a:pt x="5521576" y="0"/>
                </a:lnTo>
                <a:lnTo>
                  <a:pt x="5521576" y="28251"/>
                </a:lnTo>
                <a:lnTo>
                  <a:pt x="3288876" y="2723973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67335" y="1308100"/>
            <a:ext cx="509778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           </a:t>
            </a:r>
            <a:r>
              <a:rPr lang="en-US" altLang="zh-CN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  1. </a:t>
            </a:r>
            <a:r>
              <a:rPr lang="zh-CN" altLang="en-US" sz="2000" b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文化性</a:t>
            </a:r>
            <a:r>
              <a:rPr lang="en-US" altLang="zh-CN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----</a:t>
            </a:r>
            <a:r>
              <a:rPr lang="zh-CN" altLang="en-US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文化是历史发展中各地区各民族实践中创造的产物</a:t>
            </a:r>
            <a:r>
              <a:rPr lang="en-US" altLang="zh-CN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,</a:t>
            </a:r>
            <a:r>
              <a:rPr lang="zh-CN" altLang="en-US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存在着明显的</a:t>
            </a:r>
            <a:r>
              <a:rPr lang="zh-CN" altLang="en-US" sz="2000" b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差异性</a:t>
            </a:r>
            <a:r>
              <a:rPr lang="en-US" altLang="zh-CN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----</a:t>
            </a:r>
            <a:r>
              <a:rPr lang="zh-CN" altLang="en-US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带来旅游</a:t>
            </a:r>
            <a:r>
              <a:rPr lang="en-US" altLang="zh-CN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----</a:t>
            </a:r>
            <a:r>
              <a:rPr lang="zh-CN" altLang="en-US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人们希望把这份美好的记忆与他人分享或留存心底</a:t>
            </a:r>
            <a:r>
              <a:rPr lang="en-US" altLang="zh-CN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----</a:t>
            </a:r>
            <a:r>
              <a:rPr lang="zh-CN" altLang="en-US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渴望有心仪的旅游纪念品（工艺品）。重点还是要体现其</a:t>
            </a:r>
            <a:r>
              <a:rPr lang="zh-CN" altLang="en-US" sz="2000" b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人文价值</a:t>
            </a:r>
            <a:r>
              <a:rPr lang="zh-CN" altLang="en-US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（文化渊源是旅游</a:t>
            </a:r>
            <a:r>
              <a:rPr lang="zh-CN" altLang="en-US" sz="2000" b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工艺品的生命力</a:t>
            </a:r>
            <a:r>
              <a:rPr lang="zh-CN" altLang="en-US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），既文化</a:t>
            </a:r>
            <a:r>
              <a:rPr lang="zh-CN" altLang="en-US" sz="2000" b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特征越鲜明</a:t>
            </a:r>
            <a:r>
              <a:rPr lang="zh-CN" altLang="en-US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、</a:t>
            </a:r>
            <a:r>
              <a:rPr lang="zh-CN" altLang="en-US" sz="2000" b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文化品格越高</a:t>
            </a:r>
            <a:r>
              <a:rPr lang="zh-CN" altLang="en-US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、相对</a:t>
            </a:r>
            <a:r>
              <a:rPr lang="en-US" altLang="zh-CN" sz="2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---</a:t>
            </a:r>
            <a:r>
              <a:rPr lang="en-US" altLang="zh-CN" sz="2000" b="1">
                <a:ln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+mn-lt"/>
                <a:cs typeface="+mn-lt"/>
                <a:sym typeface="+mn-ea"/>
              </a:rPr>
              <a:t>-</a:t>
            </a:r>
            <a:r>
              <a:rPr lang="zh-CN" altLang="en-US" sz="2000" b="1">
                <a:ln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+mn-lt"/>
                <a:cs typeface="+mn-lt"/>
                <a:sym typeface="+mn-ea"/>
              </a:rPr>
              <a:t>越受欢迎。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ea typeface="+mn-lt"/>
              <a:cs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1256" y="587375"/>
            <a:ext cx="11301649" cy="5904230"/>
            <a:chOff x="805" y="921"/>
            <a:chExt cx="17798" cy="9298"/>
          </a:xfrm>
        </p:grpSpPr>
        <p:sp>
          <p:nvSpPr>
            <p:cNvPr id="6" name="Freeform 5"/>
            <p:cNvSpPr/>
            <p:nvPr/>
          </p:nvSpPr>
          <p:spPr bwMode="auto">
            <a:xfrm>
              <a:off x="8450" y="2584"/>
              <a:ext cx="2228" cy="1930"/>
            </a:xfrm>
            <a:custGeom>
              <a:avLst/>
              <a:gdLst>
                <a:gd name="T0" fmla="*/ 314 w 375"/>
                <a:gd name="T1" fmla="*/ 326 h 326"/>
                <a:gd name="T2" fmla="*/ 375 w 375"/>
                <a:gd name="T3" fmla="*/ 187 h 326"/>
                <a:gd name="T4" fmla="*/ 188 w 375"/>
                <a:gd name="T5" fmla="*/ 0 h 326"/>
                <a:gd name="T6" fmla="*/ 0 w 375"/>
                <a:gd name="T7" fmla="*/ 187 h 326"/>
                <a:gd name="T8" fmla="*/ 61 w 375"/>
                <a:gd name="T9" fmla="*/ 326 h 326"/>
                <a:gd name="T10" fmla="*/ 188 w 375"/>
                <a:gd name="T11" fmla="*/ 278 h 326"/>
                <a:gd name="T12" fmla="*/ 314 w 375"/>
                <a:gd name="T13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326">
                  <a:moveTo>
                    <a:pt x="314" y="326"/>
                  </a:moveTo>
                  <a:cubicBezTo>
                    <a:pt x="352" y="292"/>
                    <a:pt x="375" y="243"/>
                    <a:pt x="375" y="187"/>
                  </a:cubicBezTo>
                  <a:cubicBezTo>
                    <a:pt x="375" y="84"/>
                    <a:pt x="291" y="0"/>
                    <a:pt x="188" y="0"/>
                  </a:cubicBezTo>
                  <a:cubicBezTo>
                    <a:pt x="84" y="0"/>
                    <a:pt x="0" y="84"/>
                    <a:pt x="0" y="187"/>
                  </a:cubicBezTo>
                  <a:cubicBezTo>
                    <a:pt x="0" y="243"/>
                    <a:pt x="24" y="292"/>
                    <a:pt x="61" y="326"/>
                  </a:cubicBezTo>
                  <a:cubicBezTo>
                    <a:pt x="95" y="296"/>
                    <a:pt x="139" y="278"/>
                    <a:pt x="188" y="278"/>
                  </a:cubicBezTo>
                  <a:cubicBezTo>
                    <a:pt x="236" y="278"/>
                    <a:pt x="281" y="296"/>
                    <a:pt x="314" y="326"/>
                  </a:cubicBezTo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8450" y="4514"/>
              <a:ext cx="2228" cy="1645"/>
            </a:xfrm>
            <a:custGeom>
              <a:avLst/>
              <a:gdLst>
                <a:gd name="T0" fmla="*/ 375 w 375"/>
                <a:gd name="T1" fmla="*/ 139 h 278"/>
                <a:gd name="T2" fmla="*/ 314 w 375"/>
                <a:gd name="T3" fmla="*/ 0 h 278"/>
                <a:gd name="T4" fmla="*/ 188 w 375"/>
                <a:gd name="T5" fmla="*/ 49 h 278"/>
                <a:gd name="T6" fmla="*/ 61 w 375"/>
                <a:gd name="T7" fmla="*/ 0 h 278"/>
                <a:gd name="T8" fmla="*/ 0 w 375"/>
                <a:gd name="T9" fmla="*/ 139 h 278"/>
                <a:gd name="T10" fmla="*/ 61 w 375"/>
                <a:gd name="T11" fmla="*/ 278 h 278"/>
                <a:gd name="T12" fmla="*/ 188 w 375"/>
                <a:gd name="T13" fmla="*/ 230 h 278"/>
                <a:gd name="T14" fmla="*/ 314 w 375"/>
                <a:gd name="T15" fmla="*/ 278 h 278"/>
                <a:gd name="T16" fmla="*/ 375 w 375"/>
                <a:gd name="T17" fmla="*/ 13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278">
                  <a:moveTo>
                    <a:pt x="375" y="139"/>
                  </a:moveTo>
                  <a:cubicBezTo>
                    <a:pt x="375" y="84"/>
                    <a:pt x="352" y="35"/>
                    <a:pt x="314" y="0"/>
                  </a:cubicBezTo>
                  <a:cubicBezTo>
                    <a:pt x="281" y="31"/>
                    <a:pt x="236" y="49"/>
                    <a:pt x="188" y="49"/>
                  </a:cubicBezTo>
                  <a:cubicBezTo>
                    <a:pt x="139" y="49"/>
                    <a:pt x="95" y="31"/>
                    <a:pt x="61" y="0"/>
                  </a:cubicBezTo>
                  <a:cubicBezTo>
                    <a:pt x="24" y="35"/>
                    <a:pt x="0" y="84"/>
                    <a:pt x="0" y="139"/>
                  </a:cubicBezTo>
                  <a:cubicBezTo>
                    <a:pt x="0" y="195"/>
                    <a:pt x="24" y="244"/>
                    <a:pt x="61" y="278"/>
                  </a:cubicBezTo>
                  <a:cubicBezTo>
                    <a:pt x="95" y="248"/>
                    <a:pt x="139" y="230"/>
                    <a:pt x="188" y="230"/>
                  </a:cubicBezTo>
                  <a:cubicBezTo>
                    <a:pt x="236" y="230"/>
                    <a:pt x="281" y="248"/>
                    <a:pt x="314" y="278"/>
                  </a:cubicBezTo>
                  <a:cubicBezTo>
                    <a:pt x="352" y="244"/>
                    <a:pt x="375" y="195"/>
                    <a:pt x="375" y="139"/>
                  </a:cubicBezTo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8813" y="4229"/>
              <a:ext cx="1503" cy="575"/>
            </a:xfrm>
            <a:custGeom>
              <a:avLst/>
              <a:gdLst>
                <a:gd name="T0" fmla="*/ 253 w 253"/>
                <a:gd name="T1" fmla="*/ 48 h 97"/>
                <a:gd name="T2" fmla="*/ 127 w 253"/>
                <a:gd name="T3" fmla="*/ 0 h 97"/>
                <a:gd name="T4" fmla="*/ 0 w 253"/>
                <a:gd name="T5" fmla="*/ 48 h 97"/>
                <a:gd name="T6" fmla="*/ 127 w 253"/>
                <a:gd name="T7" fmla="*/ 97 h 97"/>
                <a:gd name="T8" fmla="*/ 253 w 253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97">
                  <a:moveTo>
                    <a:pt x="253" y="48"/>
                  </a:moveTo>
                  <a:cubicBezTo>
                    <a:pt x="220" y="18"/>
                    <a:pt x="175" y="0"/>
                    <a:pt x="127" y="0"/>
                  </a:cubicBezTo>
                  <a:cubicBezTo>
                    <a:pt x="78" y="0"/>
                    <a:pt x="34" y="18"/>
                    <a:pt x="0" y="48"/>
                  </a:cubicBezTo>
                  <a:cubicBezTo>
                    <a:pt x="34" y="79"/>
                    <a:pt x="78" y="97"/>
                    <a:pt x="127" y="97"/>
                  </a:cubicBezTo>
                  <a:cubicBezTo>
                    <a:pt x="175" y="97"/>
                    <a:pt x="220" y="79"/>
                    <a:pt x="253" y="48"/>
                  </a:cubicBezTo>
                </a:path>
              </a:pathLst>
            </a:custGeom>
            <a:solidFill>
              <a:srgbClr val="5B7B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8450" y="6159"/>
              <a:ext cx="2228" cy="1647"/>
            </a:xfrm>
            <a:custGeom>
              <a:avLst/>
              <a:gdLst>
                <a:gd name="T0" fmla="*/ 61 w 375"/>
                <a:gd name="T1" fmla="*/ 0 h 278"/>
                <a:gd name="T2" fmla="*/ 0 w 375"/>
                <a:gd name="T3" fmla="*/ 139 h 278"/>
                <a:gd name="T4" fmla="*/ 61 w 375"/>
                <a:gd name="T5" fmla="*/ 278 h 278"/>
                <a:gd name="T6" fmla="*/ 188 w 375"/>
                <a:gd name="T7" fmla="*/ 230 h 278"/>
                <a:gd name="T8" fmla="*/ 314 w 375"/>
                <a:gd name="T9" fmla="*/ 278 h 278"/>
                <a:gd name="T10" fmla="*/ 375 w 375"/>
                <a:gd name="T11" fmla="*/ 139 h 278"/>
                <a:gd name="T12" fmla="*/ 314 w 375"/>
                <a:gd name="T13" fmla="*/ 0 h 278"/>
                <a:gd name="T14" fmla="*/ 188 w 375"/>
                <a:gd name="T15" fmla="*/ 49 h 278"/>
                <a:gd name="T16" fmla="*/ 61 w 375"/>
                <a:gd name="T17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278">
                  <a:moveTo>
                    <a:pt x="61" y="0"/>
                  </a:moveTo>
                  <a:cubicBezTo>
                    <a:pt x="24" y="35"/>
                    <a:pt x="0" y="84"/>
                    <a:pt x="0" y="139"/>
                  </a:cubicBezTo>
                  <a:cubicBezTo>
                    <a:pt x="0" y="195"/>
                    <a:pt x="24" y="244"/>
                    <a:pt x="61" y="278"/>
                  </a:cubicBezTo>
                  <a:cubicBezTo>
                    <a:pt x="95" y="248"/>
                    <a:pt x="139" y="230"/>
                    <a:pt x="188" y="230"/>
                  </a:cubicBezTo>
                  <a:cubicBezTo>
                    <a:pt x="236" y="230"/>
                    <a:pt x="281" y="248"/>
                    <a:pt x="314" y="278"/>
                  </a:cubicBezTo>
                  <a:cubicBezTo>
                    <a:pt x="352" y="244"/>
                    <a:pt x="375" y="195"/>
                    <a:pt x="375" y="139"/>
                  </a:cubicBezTo>
                  <a:cubicBezTo>
                    <a:pt x="375" y="84"/>
                    <a:pt x="352" y="35"/>
                    <a:pt x="314" y="0"/>
                  </a:cubicBezTo>
                  <a:cubicBezTo>
                    <a:pt x="281" y="31"/>
                    <a:pt x="236" y="49"/>
                    <a:pt x="188" y="49"/>
                  </a:cubicBezTo>
                  <a:cubicBezTo>
                    <a:pt x="139" y="49"/>
                    <a:pt x="95" y="31"/>
                    <a:pt x="61" y="0"/>
                  </a:cubicBezTo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8813" y="5876"/>
              <a:ext cx="1503" cy="572"/>
            </a:xfrm>
            <a:custGeom>
              <a:avLst/>
              <a:gdLst>
                <a:gd name="T0" fmla="*/ 0 w 253"/>
                <a:gd name="T1" fmla="*/ 48 h 97"/>
                <a:gd name="T2" fmla="*/ 127 w 253"/>
                <a:gd name="T3" fmla="*/ 97 h 97"/>
                <a:gd name="T4" fmla="*/ 253 w 253"/>
                <a:gd name="T5" fmla="*/ 48 h 97"/>
                <a:gd name="T6" fmla="*/ 127 w 253"/>
                <a:gd name="T7" fmla="*/ 0 h 97"/>
                <a:gd name="T8" fmla="*/ 0 w 253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97">
                  <a:moveTo>
                    <a:pt x="0" y="48"/>
                  </a:moveTo>
                  <a:cubicBezTo>
                    <a:pt x="34" y="79"/>
                    <a:pt x="78" y="97"/>
                    <a:pt x="127" y="97"/>
                  </a:cubicBezTo>
                  <a:cubicBezTo>
                    <a:pt x="175" y="97"/>
                    <a:pt x="220" y="79"/>
                    <a:pt x="253" y="48"/>
                  </a:cubicBezTo>
                  <a:cubicBezTo>
                    <a:pt x="220" y="18"/>
                    <a:pt x="175" y="0"/>
                    <a:pt x="127" y="0"/>
                  </a:cubicBezTo>
                  <a:cubicBezTo>
                    <a:pt x="78" y="0"/>
                    <a:pt x="34" y="18"/>
                    <a:pt x="0" y="48"/>
                  </a:cubicBezTo>
                </a:path>
              </a:pathLst>
            </a:custGeom>
            <a:solidFill>
              <a:srgbClr val="5B7B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8450" y="7806"/>
              <a:ext cx="2228" cy="1935"/>
            </a:xfrm>
            <a:custGeom>
              <a:avLst/>
              <a:gdLst>
                <a:gd name="T0" fmla="*/ 61 w 375"/>
                <a:gd name="T1" fmla="*/ 0 h 327"/>
                <a:gd name="T2" fmla="*/ 0 w 375"/>
                <a:gd name="T3" fmla="*/ 139 h 327"/>
                <a:gd name="T4" fmla="*/ 188 w 375"/>
                <a:gd name="T5" fmla="*/ 327 h 327"/>
                <a:gd name="T6" fmla="*/ 375 w 375"/>
                <a:gd name="T7" fmla="*/ 139 h 327"/>
                <a:gd name="T8" fmla="*/ 314 w 375"/>
                <a:gd name="T9" fmla="*/ 0 h 327"/>
                <a:gd name="T10" fmla="*/ 188 w 375"/>
                <a:gd name="T11" fmla="*/ 49 h 327"/>
                <a:gd name="T12" fmla="*/ 61 w 375"/>
                <a:gd name="T13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327">
                  <a:moveTo>
                    <a:pt x="61" y="0"/>
                  </a:moveTo>
                  <a:cubicBezTo>
                    <a:pt x="24" y="35"/>
                    <a:pt x="0" y="84"/>
                    <a:pt x="0" y="139"/>
                  </a:cubicBezTo>
                  <a:cubicBezTo>
                    <a:pt x="0" y="243"/>
                    <a:pt x="84" y="327"/>
                    <a:pt x="188" y="327"/>
                  </a:cubicBezTo>
                  <a:cubicBezTo>
                    <a:pt x="291" y="327"/>
                    <a:pt x="375" y="243"/>
                    <a:pt x="375" y="139"/>
                  </a:cubicBezTo>
                  <a:cubicBezTo>
                    <a:pt x="375" y="84"/>
                    <a:pt x="352" y="35"/>
                    <a:pt x="314" y="0"/>
                  </a:cubicBezTo>
                  <a:cubicBezTo>
                    <a:pt x="281" y="31"/>
                    <a:pt x="236" y="49"/>
                    <a:pt x="188" y="49"/>
                  </a:cubicBezTo>
                  <a:cubicBezTo>
                    <a:pt x="139" y="49"/>
                    <a:pt x="95" y="31"/>
                    <a:pt x="61" y="0"/>
                  </a:cubicBezTo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8813" y="7521"/>
              <a:ext cx="1503" cy="575"/>
            </a:xfrm>
            <a:custGeom>
              <a:avLst/>
              <a:gdLst>
                <a:gd name="T0" fmla="*/ 0 w 253"/>
                <a:gd name="T1" fmla="*/ 48 h 97"/>
                <a:gd name="T2" fmla="*/ 127 w 253"/>
                <a:gd name="T3" fmla="*/ 97 h 97"/>
                <a:gd name="T4" fmla="*/ 253 w 253"/>
                <a:gd name="T5" fmla="*/ 48 h 97"/>
                <a:gd name="T6" fmla="*/ 127 w 253"/>
                <a:gd name="T7" fmla="*/ 0 h 97"/>
                <a:gd name="T8" fmla="*/ 0 w 253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97">
                  <a:moveTo>
                    <a:pt x="0" y="48"/>
                  </a:moveTo>
                  <a:cubicBezTo>
                    <a:pt x="34" y="79"/>
                    <a:pt x="78" y="97"/>
                    <a:pt x="127" y="97"/>
                  </a:cubicBezTo>
                  <a:cubicBezTo>
                    <a:pt x="175" y="97"/>
                    <a:pt x="220" y="79"/>
                    <a:pt x="253" y="48"/>
                  </a:cubicBezTo>
                  <a:cubicBezTo>
                    <a:pt x="220" y="18"/>
                    <a:pt x="175" y="0"/>
                    <a:pt x="127" y="0"/>
                  </a:cubicBezTo>
                  <a:cubicBezTo>
                    <a:pt x="78" y="0"/>
                    <a:pt x="34" y="18"/>
                    <a:pt x="0" y="48"/>
                  </a:cubicBezTo>
                </a:path>
              </a:pathLst>
            </a:custGeom>
            <a:solidFill>
              <a:srgbClr val="5B7B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9213" y="3159"/>
              <a:ext cx="702" cy="675"/>
              <a:chOff x="9791183" y="5224434"/>
              <a:chExt cx="645684" cy="620945"/>
            </a:xfrm>
            <a:solidFill>
              <a:srgbClr val="5B7BA4"/>
            </a:solidFill>
          </p:grpSpPr>
          <p:sp>
            <p:nvSpPr>
              <p:cNvPr id="14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34"/>
              <p:cNvSpPr/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9105" y="6675"/>
              <a:ext cx="884" cy="672"/>
              <a:chOff x="4268086" y="4221191"/>
              <a:chExt cx="509646" cy="387231"/>
            </a:xfrm>
            <a:solidFill>
              <a:srgbClr val="18478F"/>
            </a:solidFill>
          </p:grpSpPr>
          <p:sp>
            <p:nvSpPr>
              <p:cNvPr id="17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9313" y="8622"/>
              <a:ext cx="574" cy="569"/>
              <a:chOff x="6967126" y="4092464"/>
              <a:chExt cx="453105" cy="448433"/>
            </a:xfrm>
            <a:solidFill>
              <a:srgbClr val="5B7BA4"/>
            </a:solidFill>
          </p:grpSpPr>
          <p:sp>
            <p:nvSpPr>
              <p:cNvPr id="20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253" y="5134"/>
              <a:ext cx="592" cy="566"/>
              <a:chOff x="1004888" y="993775"/>
              <a:chExt cx="2438400" cy="2332038"/>
            </a:xfrm>
            <a:solidFill>
              <a:srgbClr val="5B7BA4"/>
            </a:solidFill>
          </p:grpSpPr>
          <p:sp>
            <p:nvSpPr>
              <p:cNvPr id="23" name="Freeform 25"/>
              <p:cNvSpPr/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任意多边形 35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1135" y="3168"/>
              <a:ext cx="7468" cy="30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105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      </a:t>
              </a:r>
              <a:r>
                <a:rPr lang="en-US" altLang="zh-CN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    2. 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纪念性</a:t>
              </a:r>
              <a:r>
                <a:rPr lang="en-US" altLang="zh-CN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----</a:t>
              </a:r>
              <a:r>
                <a:rPr lang="zh-CN" altLang="en-US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旅游是一段短暂的经历，是一种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心理体验</a:t>
              </a:r>
              <a:r>
                <a:rPr lang="zh-CN" altLang="en-US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和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精神享受</a:t>
              </a:r>
              <a:r>
                <a:rPr lang="en-US" altLang="zh-CN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----</a:t>
              </a:r>
              <a:r>
                <a:rPr lang="zh-CN" altLang="en-US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旅游纪念品（工艺品）是旅游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经历的物化</a:t>
              </a:r>
              <a:r>
                <a:rPr lang="en-US" altLang="zh-CN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----</a:t>
              </a:r>
              <a:r>
                <a:rPr lang="zh-CN" altLang="en-US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也是重温美好旅游经历的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象征、载体</a:t>
              </a:r>
              <a:r>
                <a:rPr lang="zh-CN" altLang="en-US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。所以，旅游消费者购买旅游纪念品</a:t>
              </a:r>
              <a:r>
                <a:rPr lang="en-US" altLang="zh-CN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----</a:t>
              </a:r>
              <a:r>
                <a:rPr lang="zh-CN" altLang="en-US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都是</a:t>
              </a:r>
              <a:r>
                <a:rPr lang="zh-CN" altLang="en-US" sz="2000" b="1">
                  <a:ln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ea typeface="+mn-lt"/>
                  <a:cs typeface="+mn-lt"/>
                  <a:sym typeface="+mn-ea"/>
                </a:rPr>
                <a:t>留念型动机</a:t>
              </a:r>
              <a:r>
                <a:rPr lang="zh-CN" altLang="en-US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的一种表现。</a:t>
              </a:r>
              <a:endParaRPr lang="zh-CN" altLang="en-US" sz="2000" b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  <p:sp>
          <p:nvSpPr>
  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1136" y="6592"/>
              <a:ext cx="7317" cy="30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00000"/>
                </a:lnSpc>
              </a:pPr>
              <a:r>
                <a:rPr lang="en-US" altLang="zh-CN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      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  4. 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便捷性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----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旅游纪念品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(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工艺品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)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的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消费人群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是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流动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过程活动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人群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,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为便于其携带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,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应该具有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小巧、精致的特点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----</a:t>
              </a:r>
              <a:r>
                <a:rPr lang="zh-CN" altLang="en-US" sz="2000" b="1">
                  <a:ln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ea typeface="+mn-lt"/>
                  <a:cs typeface="+mn-lt"/>
                  <a:sym typeface="+mn-ea"/>
                </a:rPr>
                <a:t>便于多量购买和馈赠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（能长期保存更佳），易碎或保护措施不好会导致游客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“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望品兴叹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”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。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056" y="6174"/>
              <a:ext cx="7393" cy="4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en-US" altLang="zh-CN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 </a:t>
              </a:r>
              <a:r>
                <a:rPr lang="en-US" altLang="zh-CN" sz="20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     3. 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地域性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----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一是方面体现旅游纪念品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(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工艺品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)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吸引力的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关键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----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主要点在于地方性的原料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(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竹子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)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、设计、包装等方面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.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另一方面是以旅游地的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自然风光、名胜古迹、民俗风情、历史传说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等（采用</a:t>
              </a:r>
              <a:r>
                <a:rPr lang="zh-CN" altLang="en-US" sz="2000" b="1">
                  <a:ln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ea typeface="+mn-lt"/>
                  <a:cs typeface="+mn-lt"/>
                  <a:sym typeface="+mn-ea"/>
                </a:rPr>
                <a:t>当地特有材料、特有工艺制作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）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--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更具吸引力。</a:t>
              </a:r>
              <a:endPara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  <a:p>
              <a:pPr algn="r">
                <a:lnSpc>
                  <a:spcPct val="200000"/>
                </a:lnSpc>
              </a:pP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823" y="2214"/>
              <a:ext cx="250" cy="250"/>
            </a:xfrm>
            <a:prstGeom prst="ellipse">
              <a:avLst/>
            </a:prstGeom>
            <a:solidFill>
              <a:srgbClr val="5B7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1021" y="3328"/>
              <a:ext cx="250" cy="250"/>
            </a:xfrm>
            <a:prstGeom prst="ellipse">
              <a:avLst/>
            </a:prstGeom>
            <a:solidFill>
              <a:srgbClr val="5B7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05" y="6342"/>
              <a:ext cx="250" cy="250"/>
            </a:xfrm>
            <a:prstGeom prst="ellipse">
              <a:avLst/>
            </a:prstGeom>
            <a:solidFill>
              <a:srgbClr val="5B7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 </a:t>
              </a:r>
              <a:endParaRPr lang="en-US" altLang="zh-CN"/>
            </a:p>
          </p:txBody>
        </p:sp>
        <p:sp>
          <p:nvSpPr>
            <p:cNvPr id="32" name="椭圆 31"/>
            <p:cNvSpPr/>
            <p:nvPr/>
          </p:nvSpPr>
          <p:spPr>
            <a:xfrm>
              <a:off x="11021" y="6766"/>
              <a:ext cx="250" cy="250"/>
            </a:xfrm>
            <a:prstGeom prst="ellipse">
              <a:avLst/>
            </a:prstGeom>
            <a:solidFill>
              <a:srgbClr val="5B7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073" y="921"/>
              <a:ext cx="588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800" b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cs typeface="宋体" panose="02010600030101010101" pitchFamily="2" charset="-122"/>
                  <a:sym typeface="+mn-ea"/>
                </a:rPr>
                <a:t>二、旅游工艺品的特征</a:t>
              </a:r>
              <a:endParaRPr lang="zh-CN" altLang="en-US"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34" name="图文框 33"/>
          <p:cNvSpPr/>
          <p:nvPr/>
        </p:nvSpPr>
        <p:spPr>
          <a:xfrm>
            <a:off x="8834755" y="339725"/>
            <a:ext cx="1541145" cy="1564005"/>
          </a:xfrm>
          <a:prstGeom prst="frame">
            <a:avLst>
              <a:gd name="adj1" fmla="val 8821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218295" y="822325"/>
            <a:ext cx="774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rPr>
              <a:t>0</a:t>
            </a:r>
            <a:r>
              <a:rPr lang="en-US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rPr>
              <a:t>3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60417" name="图片 103429" descr="IMG_5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5" y="513080"/>
            <a:ext cx="5539740" cy="56889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8" name="图片 103430" descr="sl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4075" y="147955"/>
            <a:ext cx="3404870" cy="6419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矩形 103432"/>
          <p:cNvSpPr/>
          <p:nvPr/>
        </p:nvSpPr>
        <p:spPr>
          <a:xfrm>
            <a:off x="8473758" y="6200458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帅立功作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0" name="矩形 103433"/>
          <p:cNvSpPr/>
          <p:nvPr/>
        </p:nvSpPr>
        <p:spPr>
          <a:xfrm>
            <a:off x="3550285" y="6198553"/>
            <a:ext cx="2579688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南风音韵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帅立功作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749415" y="498919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44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17411" name="内容占位符 17410"/>
          <p:cNvSpPr>
            <a:spLocks noGrp="1" noRot="1"/>
          </p:cNvSpPr>
          <p:nvPr/>
        </p:nvSpPr>
        <p:spPr>
          <a:xfrm>
            <a:off x="236538" y="238125"/>
            <a:ext cx="3422650" cy="504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十、综合图例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pic>
        <p:nvPicPr>
          <p:cNvPr id="61442" name="图片 17413" descr="20060417123442115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25" y="742950"/>
            <a:ext cx="3013710" cy="6009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矩形 17414"/>
          <p:cNvSpPr/>
          <p:nvPr/>
        </p:nvSpPr>
        <p:spPr>
          <a:xfrm>
            <a:off x="3793808" y="6181408"/>
            <a:ext cx="110490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布艺灯具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44" name="图片 1" descr="DSCF01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4125" y="238125"/>
            <a:ext cx="8221345" cy="45675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7134225" y="497014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45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62465" name="文本框 104453"/>
          <p:cNvSpPr txBox="1"/>
          <p:nvPr/>
        </p:nvSpPr>
        <p:spPr>
          <a:xfrm>
            <a:off x="4263390" y="6050280"/>
            <a:ext cx="641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布艺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2466" name="图片 1" descr="DSCF01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340" y="180340"/>
            <a:ext cx="9655175" cy="53638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563860" y="483933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46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  <p:pic>
        <p:nvPicPr>
          <p:cNvPr id="63489" name="图片 105476" descr="2005618221453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200" y="3076575"/>
            <a:ext cx="3524250" cy="3524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64513" name="图片 3" descr="DSCF01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85" y="415925"/>
            <a:ext cx="10272395" cy="57073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563860" y="483933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47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  <p:pic>
        <p:nvPicPr>
          <p:cNvPr id="2" name="图片 3" descr="DSCF01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15" y="415925"/>
            <a:ext cx="10272395" cy="57073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0549890" y="4839335"/>
            <a:ext cx="1541145" cy="1577975"/>
            <a:chOff x="8563" y="4531"/>
            <a:chExt cx="2427" cy="2485"/>
          </a:xfrm>
        </p:grpSpPr>
        <p:sp>
          <p:nvSpPr>
            <p:cNvPr id="7" name="图文框 6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47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65537" name="图片 18436" descr="ProSup_120028200504012324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143" y="237808"/>
            <a:ext cx="4365625" cy="436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8" name="矩形 18438"/>
          <p:cNvSpPr/>
          <p:nvPr/>
        </p:nvSpPr>
        <p:spPr>
          <a:xfrm>
            <a:off x="2086928" y="5299710"/>
            <a:ext cx="112236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玉  　 器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5539" name="图片 109571" descr="yuqi2_1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9370" y="484505"/>
            <a:ext cx="4154805" cy="558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3" name="图片 109572" descr="200542712272323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8040" y="2863850"/>
            <a:ext cx="4750435" cy="356171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0549890" y="517842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48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108548" name="图片 108547" descr="20060522fsjl05_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175" y="401955"/>
            <a:ext cx="4941570" cy="4941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9" name="图片 108548" descr="128e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040" y="401955"/>
            <a:ext cx="4621530" cy="4941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文本框 108549"/>
          <p:cNvSpPr txBox="1"/>
          <p:nvPr/>
        </p:nvSpPr>
        <p:spPr>
          <a:xfrm>
            <a:off x="827723" y="5516563"/>
            <a:ext cx="641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首饰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4" name="文本框 108550"/>
          <p:cNvSpPr txBox="1"/>
          <p:nvPr/>
        </p:nvSpPr>
        <p:spPr>
          <a:xfrm>
            <a:off x="10135870" y="5516563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市场商品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25110" y="473773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49</a:t>
              </a:r>
              <a:endParaRPr lang="en-US" altLang="zh-CN" sz="3200" b="1">
                <a:solidFill>
                  <a:schemeClr val="bg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67585" name="图片 3" descr="DSCF01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40" y="2485073"/>
            <a:ext cx="7593013" cy="421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4" descr="DSCF01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7340" y="64770"/>
            <a:ext cx="6555105" cy="36410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9192895" y="453517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50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68609" name="图片 3" descr="DSCF01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165" y="361950"/>
            <a:ext cx="3217545" cy="57931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0" name="图片 1" descr="DSCF01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570" y="635953"/>
            <a:ext cx="3340100" cy="601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1" name="图片 2" descr="DSCF018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8030" y="361950"/>
            <a:ext cx="3493770" cy="62877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7388860" y="507174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51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69634" name="标题 19457"/>
          <p:cNvSpPr>
            <a:spLocks noGrp="1" noRot="1"/>
          </p:cNvSpPr>
          <p:nvPr/>
        </p:nvSpPr>
        <p:spPr>
          <a:xfrm>
            <a:off x="784225" y="131763"/>
            <a:ext cx="6234113" cy="5635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latin typeface="+mn-lt"/>
                <a:ea typeface="+mn-lt"/>
                <a:cs typeface="+mn-lt"/>
              </a:rPr>
              <a:t>第三章、旅游工艺品设计的原则</a:t>
            </a:r>
            <a:r>
              <a:rPr lang="zh-CN" altLang="en-US" sz="2800" dirty="0">
                <a:latin typeface="+mn-lt"/>
                <a:ea typeface="+mn-lt"/>
                <a:cs typeface="+mn-lt"/>
              </a:rPr>
              <a:t> </a:t>
            </a:r>
            <a:endParaRPr lang="zh-CN" altLang="en-US" sz="2800" dirty="0">
              <a:latin typeface="+mn-lt"/>
              <a:ea typeface="+mn-lt"/>
              <a:cs typeface="+mn-lt"/>
            </a:endParaRPr>
          </a:p>
        </p:txBody>
      </p:sp>
      <p:sp>
        <p:nvSpPr>
          <p:cNvPr id="69635" name="文本占位符 19458"/>
          <p:cNvSpPr>
            <a:spLocks noGrp="1" noRot="1"/>
          </p:cNvSpPr>
          <p:nvPr/>
        </p:nvSpPr>
        <p:spPr>
          <a:xfrm>
            <a:off x="1375728" y="695325"/>
            <a:ext cx="8759825" cy="6032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2400" b="1" dirty="0">
                <a:solidFill>
                  <a:srgbClr val="CC0000"/>
                </a:solidFill>
                <a:ea typeface="+mn-lt"/>
                <a:cs typeface="+mn-lt"/>
              </a:rPr>
              <a:t>一、体现地域特点</a:t>
            </a:r>
            <a:r>
              <a:rPr lang="zh-CN" altLang="en-US" sz="2400" dirty="0">
                <a:solidFill>
                  <a:srgbClr val="CC0000"/>
                </a:solidFill>
                <a:ea typeface="+mn-lt"/>
                <a:cs typeface="+mn-lt"/>
              </a:rPr>
              <a:t> </a:t>
            </a:r>
            <a:r>
              <a:rPr lang="zh-CN" altLang="en-US" sz="2400" b="1" dirty="0">
                <a:solidFill>
                  <a:srgbClr val="CC0000"/>
                </a:solidFill>
                <a:ea typeface="+mn-lt"/>
                <a:cs typeface="+mn-lt"/>
              </a:rPr>
              <a:t>：</a:t>
            </a:r>
            <a:endParaRPr lang="zh-CN" altLang="en-US" sz="2400" b="1" dirty="0">
              <a:solidFill>
                <a:srgbClr val="CC0000"/>
              </a:solidFill>
              <a:ea typeface="+mn-lt"/>
              <a:cs typeface="+mn-lt"/>
            </a:endParaRPr>
          </a:p>
          <a:p>
            <a:pPr marL="0" indent="0" eaLnBrk="1" hangingPunct="1">
              <a:buNone/>
            </a:pPr>
            <a:r>
              <a:rPr lang="zh-CN" altLang="en-US" sz="2400" b="1" dirty="0">
                <a:solidFill>
                  <a:srgbClr val="CC0000"/>
                </a:solidFill>
                <a:ea typeface="+mn-lt"/>
                <a:cs typeface="+mn-lt"/>
              </a:rPr>
              <a:t>   </a:t>
            </a:r>
            <a:r>
              <a:rPr lang="zh-CN" altLang="en-US" sz="2400" b="1" dirty="0">
                <a:ea typeface="+mn-lt"/>
                <a:cs typeface="+mn-lt"/>
              </a:rPr>
              <a:t>自然景观的特点，地域地理气候的特点</a:t>
            </a:r>
            <a:endParaRPr lang="zh-CN" altLang="en-US" sz="2400" b="1" dirty="0">
              <a:ea typeface="+mn-lt"/>
              <a:cs typeface="+mn-lt"/>
            </a:endParaRPr>
          </a:p>
          <a:p>
            <a:pPr marL="0" indent="0" eaLnBrk="1" hangingPunct="1">
              <a:buNone/>
            </a:pPr>
            <a:r>
              <a:rPr lang="en-US" altLang="zh-CN" sz="2400" b="1" dirty="0">
                <a:ea typeface="+mn-lt"/>
                <a:cs typeface="+mn-lt"/>
              </a:rPr>
              <a:t>1</a:t>
            </a:r>
            <a:r>
              <a:rPr lang="zh-CN" altLang="en-US" sz="2400" b="1" dirty="0">
                <a:ea typeface="+mn-lt"/>
                <a:cs typeface="+mn-lt"/>
              </a:rPr>
              <a:t>、从地理学说是地理学的根本属性，也是经济地理学的根本属性，它指地理环境和社会经济现象在运动中所表现出来的地域分异。 </a:t>
            </a:r>
            <a:endParaRPr lang="zh-CN" altLang="en-US" sz="2400" b="1" dirty="0">
              <a:ea typeface="+mn-lt"/>
              <a:cs typeface="+mn-lt"/>
            </a:endParaRPr>
          </a:p>
          <a:p>
            <a:pPr marL="0" indent="0" eaLnBrk="1" hangingPunct="1">
              <a:buNone/>
            </a:pPr>
            <a:r>
              <a:rPr lang="en-US" altLang="zh-CN" sz="2400" b="1" dirty="0">
                <a:ea typeface="+mn-lt"/>
                <a:cs typeface="+mn-lt"/>
              </a:rPr>
              <a:t>2</a:t>
            </a:r>
            <a:r>
              <a:rPr lang="zh-CN" altLang="en-US" sz="2400" b="1" dirty="0">
                <a:ea typeface="+mn-lt"/>
                <a:cs typeface="+mn-lt"/>
              </a:rPr>
              <a:t>、地理气候环境的影响。一切地理环境的形成都是与气候环境的影响分不开的。 </a:t>
            </a:r>
            <a:endParaRPr lang="zh-CN" altLang="en-US" sz="2400" b="1" dirty="0">
              <a:ea typeface="+mn-lt"/>
              <a:cs typeface="+mn-lt"/>
            </a:endParaRPr>
          </a:p>
          <a:p>
            <a:pPr marL="0" indent="0" eaLnBrk="1" hangingPunct="1">
              <a:buNone/>
            </a:pPr>
            <a:r>
              <a:rPr lang="zh-CN" altLang="en-US" sz="2400" b="1" dirty="0">
                <a:solidFill>
                  <a:srgbClr val="CC0000"/>
                </a:solidFill>
                <a:ea typeface="+mn-lt"/>
                <a:cs typeface="+mn-lt"/>
              </a:rPr>
              <a:t>二、反映民族风貌 ：</a:t>
            </a:r>
            <a:endParaRPr lang="zh-CN" altLang="en-US" sz="2400" b="1" dirty="0">
              <a:solidFill>
                <a:srgbClr val="CC0000"/>
              </a:solidFill>
              <a:ea typeface="+mn-lt"/>
              <a:cs typeface="+mn-lt"/>
            </a:endParaRPr>
          </a:p>
          <a:p>
            <a:pPr marL="0" indent="0" eaLnBrk="1" hangingPunct="1">
              <a:buNone/>
            </a:pPr>
            <a:r>
              <a:rPr lang="zh-CN" altLang="en-US" sz="2400" b="1" dirty="0">
                <a:solidFill>
                  <a:srgbClr val="CC0000"/>
                </a:solidFill>
                <a:ea typeface="+mn-lt"/>
                <a:cs typeface="+mn-lt"/>
              </a:rPr>
              <a:t>   </a:t>
            </a:r>
            <a:r>
              <a:rPr lang="zh-CN" altLang="en-US" sz="2400" b="1" dirty="0">
                <a:ea typeface="+mn-lt"/>
                <a:cs typeface="+mn-lt"/>
              </a:rPr>
              <a:t>不同民族风俗习惯、文化、审美的特点及艺术风格。 </a:t>
            </a:r>
            <a:endParaRPr lang="zh-CN" altLang="en-US" sz="2400" b="1" dirty="0">
              <a:ea typeface="+mn-lt"/>
              <a:cs typeface="+mn-lt"/>
            </a:endParaRPr>
          </a:p>
          <a:p>
            <a:pPr marL="0" indent="0" eaLnBrk="1" hangingPunct="1">
              <a:buNone/>
            </a:pPr>
            <a:r>
              <a:rPr lang="en-US" altLang="zh-CN" sz="2400" b="1" dirty="0">
                <a:ea typeface="+mn-lt"/>
                <a:cs typeface="+mn-lt"/>
              </a:rPr>
              <a:t>1</a:t>
            </a:r>
            <a:r>
              <a:rPr lang="zh-CN" altLang="en-US" sz="2400" b="1" dirty="0">
                <a:ea typeface="+mn-lt"/>
                <a:cs typeface="+mn-lt"/>
              </a:rPr>
              <a:t>、民族的信仰。我国不少民族都有自己崇拜的图腾物或吉祥物。如云南纳西族崇拜虎、神鸟；壮族的凤凰；苗族的牛、侗族的神鸟等，在一定程度直接反映该民族的形象特征。 </a:t>
            </a:r>
            <a:endParaRPr lang="zh-CN" altLang="en-US" sz="2400" b="1" dirty="0">
              <a:ea typeface="+mn-lt"/>
              <a:cs typeface="+mn-lt"/>
            </a:endParaRPr>
          </a:p>
          <a:p>
            <a:pPr marL="0" indent="0" eaLnBrk="1" hangingPunct="1">
              <a:buNone/>
            </a:pPr>
            <a:r>
              <a:rPr lang="en-US" altLang="zh-CN" sz="2400" b="1" dirty="0">
                <a:ea typeface="+mn-lt"/>
                <a:cs typeface="+mn-lt"/>
              </a:rPr>
              <a:t>2</a:t>
            </a:r>
            <a:r>
              <a:rPr lang="zh-CN" altLang="en-US" sz="2400" b="1" dirty="0">
                <a:ea typeface="+mn-lt"/>
                <a:cs typeface="+mn-lt"/>
              </a:rPr>
              <a:t>、民族的节日。盛大节日的活动反映了该民族的习俗，也是该民族特点的具体体现。如壮族的歌节三月三；广西瑶族的盘王节；苗族的斗马节；侗族的斗牛节等。</a:t>
            </a:r>
            <a:endParaRPr lang="zh-CN" altLang="en-US" sz="2400" b="1" dirty="0">
              <a:ea typeface="+mn-lt"/>
              <a:cs typeface="+mn-lt"/>
            </a:endParaRPr>
          </a:p>
          <a:p>
            <a:pPr marL="0" indent="0" eaLnBrk="1" hangingPunct="1">
              <a:buNone/>
            </a:pPr>
            <a:r>
              <a:rPr lang="zh-CN" altLang="en-US" sz="2400" b="1" dirty="0">
                <a:ea typeface="+mn-lt"/>
                <a:cs typeface="+mn-lt"/>
              </a:rPr>
              <a:t>            </a:t>
            </a:r>
            <a:endParaRPr lang="zh-CN" altLang="en-US" sz="2400" b="1" dirty="0">
              <a:ea typeface="+mn-lt"/>
              <a:cs typeface="+mn-lt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70658" name="文本框 81923"/>
          <p:cNvSpPr txBox="1"/>
          <p:nvPr/>
        </p:nvSpPr>
        <p:spPr>
          <a:xfrm>
            <a:off x="727075" y="967105"/>
            <a:ext cx="10344785" cy="5367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ea typeface="+mn-lt"/>
                <a:cs typeface="+mn-lt"/>
              </a:rPr>
              <a:t>3</a:t>
            </a:r>
            <a:r>
              <a:rPr lang="zh-CN" altLang="en-US" sz="2400" b="1" dirty="0">
                <a:ea typeface="+mn-lt"/>
                <a:cs typeface="+mn-lt"/>
              </a:rPr>
              <a:t>、民族的本土建筑，每一个民族因地区的不同，气候环境的不同，生活习俗差异，他们居住的民宅风格也不相同。如陕北的窑洞；湘西土家族的吊脚楼；桂北侗族的风雨桥；云南傣族的竹楼等 。</a:t>
            </a:r>
            <a:endParaRPr lang="zh-CN" altLang="en-US" sz="2400" b="1" dirty="0">
              <a:ea typeface="+mn-lt"/>
              <a:cs typeface="+mn-lt"/>
            </a:endParaRPr>
          </a:p>
          <a:p>
            <a:pPr>
              <a:lnSpc>
                <a:spcPct val="130000"/>
              </a:lnSpc>
            </a:pPr>
            <a:endParaRPr lang="zh-CN" altLang="en-US" sz="2400" b="1" dirty="0">
              <a:ea typeface="+mn-lt"/>
              <a:cs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ea typeface="+mn-lt"/>
                <a:cs typeface="+mn-lt"/>
              </a:rPr>
              <a:t>4</a:t>
            </a:r>
            <a:r>
              <a:rPr lang="zh-CN" altLang="en-US" sz="2400" b="1" dirty="0">
                <a:ea typeface="+mn-lt"/>
                <a:cs typeface="+mn-lt"/>
              </a:rPr>
              <a:t>、民族服饰与特殊工艺。每个民族由于生活环境的不同，习俗不同，其服饰也不同，生活在西北高原蒙古族与西藏藏族同胞的服装厚重结实；广西壮族的织锦、湘西土家族的刺绣、瑶族的挑花、苗族的腊染等都是该民族独特的艺术。同时还要注意该民族地区具有民族特色的乐器手工艺品。如广西的铜鼓；傣族的葫芦丝；藏族的刀具；纳西族的文化木雕等。充分体现出该民族的特征。“越是民族的，就越是世界的。”这不是没有道理的。</a:t>
            </a:r>
            <a:endParaRPr lang="zh-CN" altLang="en-US" sz="2400" b="1" dirty="0">
              <a:ea typeface="+mn-lt"/>
              <a:cs typeface="+mn-lt"/>
            </a:endParaRPr>
          </a:p>
          <a:p>
            <a:pPr>
              <a:lnSpc>
                <a:spcPct val="130000"/>
              </a:lnSpc>
            </a:pPr>
            <a:endParaRPr lang="zh-CN" altLang="en-US" sz="2400" b="1" dirty="0">
              <a:ea typeface="+mn-lt"/>
              <a:cs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rcRect l="12764" b="36243"/>
          <a:stretch>
            <a:fillRect/>
          </a:stretch>
        </p:blipFill>
        <p:spPr>
          <a:xfrm rot="3022029">
            <a:off x="-2626995" y="3488690"/>
            <a:ext cx="7060565" cy="3483610"/>
          </a:xfrm>
          <a:custGeom>
            <a:avLst/>
            <a:gdLst>
              <a:gd name="connsiteX0" fmla="*/ 0 w 5521576"/>
              <a:gd name="connsiteY0" fmla="*/ 0 h 2723973"/>
              <a:gd name="connsiteX1" fmla="*/ 5521576 w 5521576"/>
              <a:gd name="connsiteY1" fmla="*/ 0 h 2723973"/>
              <a:gd name="connsiteX2" fmla="*/ 5521576 w 5521576"/>
              <a:gd name="connsiteY2" fmla="*/ 28251 h 2723973"/>
              <a:gd name="connsiteX3" fmla="*/ 3288876 w 5521576"/>
              <a:gd name="connsiteY3" fmla="*/ 2723973 h 272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1576" h="2723973">
                <a:moveTo>
                  <a:pt x="0" y="0"/>
                </a:moveTo>
                <a:lnTo>
                  <a:pt x="5521576" y="0"/>
                </a:lnTo>
                <a:lnTo>
                  <a:pt x="5521576" y="28251"/>
                </a:lnTo>
                <a:lnTo>
                  <a:pt x="3288876" y="2723973"/>
                </a:lnTo>
                <a:close/>
              </a:path>
            </a:pathLst>
          </a:custGeom>
        </p:spPr>
      </p:pic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2" cstate="screen"/>
          <a:srcRect b="10631"/>
          <a:stretch>
            <a:fillRect/>
          </a:stretch>
        </p:blipFill>
        <p:spPr>
          <a:xfrm rot="13234182">
            <a:off x="8186420" y="-638810"/>
            <a:ext cx="5327015" cy="3343275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grpSp>
        <p:nvGrpSpPr>
          <p:cNvPr id="19" name="组合 18"/>
          <p:cNvGrpSpPr/>
          <p:nvPr/>
        </p:nvGrpSpPr>
        <p:grpSpPr>
          <a:xfrm>
            <a:off x="356316" y="898525"/>
            <a:ext cx="11629309" cy="5358130"/>
            <a:chOff x="537" y="1475"/>
            <a:chExt cx="18314" cy="8438"/>
          </a:xfrm>
        </p:grpSpPr>
        <p:sp>
          <p:nvSpPr>
            <p:cNvPr id="4" name="文本框 3"/>
            <p:cNvSpPr txBox="1"/>
            <p:nvPr/>
          </p:nvSpPr>
          <p:spPr>
            <a:xfrm>
              <a:off x="748" y="1475"/>
              <a:ext cx="7754" cy="25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l" defTabSz="914400" rtl="0" fontAlgn="base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None/>
                <a:defRPr/>
              </a:pPr>
              <a:r>
                <a:rPr lang="en-US" altLang="zh-CN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   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   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  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5. 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实用性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----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是指旅游纪念品（工艺品）具有一定的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使用价值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，它对游客的旅游活动具有某种实际作用（服装、背包、鞋帽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……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等），主要是出于个人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留念、馈赠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亲朋好友或者个人</a:t>
              </a:r>
              <a:r>
                <a:rPr lang="zh-CN" altLang="en-US" sz="2000" b="1">
                  <a:ln>
                    <a:noFill/>
                  </a:ln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ea typeface="+mn-lt"/>
                  <a:cs typeface="+mn-lt"/>
                  <a:sym typeface="+mn-ea"/>
                </a:rPr>
                <a:t>收藏的目的。</a:t>
              </a:r>
              <a:endParaRPr lang="zh-CN" altLang="en-US" sz="2000">
                <a:ea typeface="+mn-lt"/>
                <a:cs typeface="+mn-lt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8486" y="2408"/>
              <a:ext cx="2228" cy="1930"/>
            </a:xfrm>
            <a:custGeom>
              <a:avLst/>
              <a:gdLst>
                <a:gd name="T0" fmla="*/ 314 w 375"/>
                <a:gd name="T1" fmla="*/ 326 h 326"/>
                <a:gd name="T2" fmla="*/ 375 w 375"/>
                <a:gd name="T3" fmla="*/ 187 h 326"/>
                <a:gd name="T4" fmla="*/ 188 w 375"/>
                <a:gd name="T5" fmla="*/ 0 h 326"/>
                <a:gd name="T6" fmla="*/ 0 w 375"/>
                <a:gd name="T7" fmla="*/ 187 h 326"/>
                <a:gd name="T8" fmla="*/ 61 w 375"/>
                <a:gd name="T9" fmla="*/ 326 h 326"/>
                <a:gd name="T10" fmla="*/ 188 w 375"/>
                <a:gd name="T11" fmla="*/ 278 h 326"/>
                <a:gd name="T12" fmla="*/ 314 w 375"/>
                <a:gd name="T13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326">
                  <a:moveTo>
                    <a:pt x="314" y="326"/>
                  </a:moveTo>
                  <a:cubicBezTo>
                    <a:pt x="352" y="292"/>
                    <a:pt x="375" y="243"/>
                    <a:pt x="375" y="187"/>
                  </a:cubicBezTo>
                  <a:cubicBezTo>
                    <a:pt x="375" y="84"/>
                    <a:pt x="291" y="0"/>
                    <a:pt x="188" y="0"/>
                  </a:cubicBezTo>
                  <a:cubicBezTo>
                    <a:pt x="84" y="0"/>
                    <a:pt x="0" y="84"/>
                    <a:pt x="0" y="187"/>
                  </a:cubicBezTo>
                  <a:cubicBezTo>
                    <a:pt x="0" y="243"/>
                    <a:pt x="24" y="292"/>
                    <a:pt x="61" y="326"/>
                  </a:cubicBezTo>
                  <a:cubicBezTo>
                    <a:pt x="95" y="296"/>
                    <a:pt x="139" y="278"/>
                    <a:pt x="188" y="278"/>
                  </a:cubicBezTo>
                  <a:cubicBezTo>
                    <a:pt x="236" y="278"/>
                    <a:pt x="281" y="296"/>
                    <a:pt x="314" y="326"/>
                  </a:cubicBezTo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Freeform 134"/>
            <p:cNvSpPr/>
            <p:nvPr/>
          </p:nvSpPr>
          <p:spPr bwMode="auto">
            <a:xfrm>
              <a:off x="9249" y="3462"/>
              <a:ext cx="702" cy="30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5B7B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31"/>
            <p:cNvSpPr>
              <a:spLocks noChangeArrowheads="1"/>
            </p:cNvSpPr>
            <p:nvPr/>
          </p:nvSpPr>
          <p:spPr bwMode="auto">
            <a:xfrm>
              <a:off x="9442" y="3093"/>
              <a:ext cx="316" cy="320"/>
            </a:xfrm>
            <a:prstGeom prst="ellipse">
              <a:avLst/>
            </a:prstGeom>
            <a:solidFill>
              <a:srgbClr val="5B7B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8486" y="4382"/>
              <a:ext cx="2228" cy="1645"/>
            </a:xfrm>
            <a:custGeom>
              <a:avLst/>
              <a:gdLst>
                <a:gd name="T0" fmla="*/ 375 w 375"/>
                <a:gd name="T1" fmla="*/ 139 h 278"/>
                <a:gd name="T2" fmla="*/ 314 w 375"/>
                <a:gd name="T3" fmla="*/ 0 h 278"/>
                <a:gd name="T4" fmla="*/ 188 w 375"/>
                <a:gd name="T5" fmla="*/ 49 h 278"/>
                <a:gd name="T6" fmla="*/ 61 w 375"/>
                <a:gd name="T7" fmla="*/ 0 h 278"/>
                <a:gd name="T8" fmla="*/ 0 w 375"/>
                <a:gd name="T9" fmla="*/ 139 h 278"/>
                <a:gd name="T10" fmla="*/ 61 w 375"/>
                <a:gd name="T11" fmla="*/ 278 h 278"/>
                <a:gd name="T12" fmla="*/ 188 w 375"/>
                <a:gd name="T13" fmla="*/ 230 h 278"/>
                <a:gd name="T14" fmla="*/ 314 w 375"/>
                <a:gd name="T15" fmla="*/ 278 h 278"/>
                <a:gd name="T16" fmla="*/ 375 w 375"/>
                <a:gd name="T17" fmla="*/ 13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278">
                  <a:moveTo>
                    <a:pt x="375" y="139"/>
                  </a:moveTo>
                  <a:cubicBezTo>
                    <a:pt x="375" y="84"/>
                    <a:pt x="352" y="35"/>
                    <a:pt x="314" y="0"/>
                  </a:cubicBezTo>
                  <a:cubicBezTo>
                    <a:pt x="281" y="31"/>
                    <a:pt x="236" y="49"/>
                    <a:pt x="188" y="49"/>
                  </a:cubicBezTo>
                  <a:cubicBezTo>
                    <a:pt x="139" y="49"/>
                    <a:pt x="95" y="31"/>
                    <a:pt x="61" y="0"/>
                  </a:cubicBezTo>
                  <a:cubicBezTo>
                    <a:pt x="24" y="35"/>
                    <a:pt x="0" y="84"/>
                    <a:pt x="0" y="139"/>
                  </a:cubicBezTo>
                  <a:cubicBezTo>
                    <a:pt x="0" y="195"/>
                    <a:pt x="24" y="244"/>
                    <a:pt x="61" y="278"/>
                  </a:cubicBezTo>
                  <a:cubicBezTo>
                    <a:pt x="95" y="248"/>
                    <a:pt x="139" y="230"/>
                    <a:pt x="188" y="230"/>
                  </a:cubicBezTo>
                  <a:cubicBezTo>
                    <a:pt x="236" y="230"/>
                    <a:pt x="281" y="248"/>
                    <a:pt x="314" y="278"/>
                  </a:cubicBezTo>
                  <a:cubicBezTo>
                    <a:pt x="352" y="244"/>
                    <a:pt x="375" y="195"/>
                    <a:pt x="375" y="139"/>
                  </a:cubicBezTo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35"/>
            <p:cNvSpPr>
              <a:spLocks noChangeArrowheads="1"/>
            </p:cNvSpPr>
            <p:nvPr/>
          </p:nvSpPr>
          <p:spPr bwMode="auto">
            <a:xfrm>
              <a:off x="9295" y="5074"/>
              <a:ext cx="592" cy="431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5B7B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8501" y="6165"/>
              <a:ext cx="2228" cy="1647"/>
            </a:xfrm>
            <a:custGeom>
              <a:avLst/>
              <a:gdLst>
                <a:gd name="T0" fmla="*/ 61 w 375"/>
                <a:gd name="T1" fmla="*/ 0 h 278"/>
                <a:gd name="T2" fmla="*/ 0 w 375"/>
                <a:gd name="T3" fmla="*/ 139 h 278"/>
                <a:gd name="T4" fmla="*/ 61 w 375"/>
                <a:gd name="T5" fmla="*/ 278 h 278"/>
                <a:gd name="T6" fmla="*/ 188 w 375"/>
                <a:gd name="T7" fmla="*/ 230 h 278"/>
                <a:gd name="T8" fmla="*/ 314 w 375"/>
                <a:gd name="T9" fmla="*/ 278 h 278"/>
                <a:gd name="T10" fmla="*/ 375 w 375"/>
                <a:gd name="T11" fmla="*/ 139 h 278"/>
                <a:gd name="T12" fmla="*/ 314 w 375"/>
                <a:gd name="T13" fmla="*/ 0 h 278"/>
                <a:gd name="T14" fmla="*/ 188 w 375"/>
                <a:gd name="T15" fmla="*/ 49 h 278"/>
                <a:gd name="T16" fmla="*/ 61 w 375"/>
                <a:gd name="T17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278">
                  <a:moveTo>
                    <a:pt x="61" y="0"/>
                  </a:moveTo>
                  <a:cubicBezTo>
                    <a:pt x="24" y="35"/>
                    <a:pt x="0" y="84"/>
                    <a:pt x="0" y="139"/>
                  </a:cubicBezTo>
                  <a:cubicBezTo>
                    <a:pt x="0" y="195"/>
                    <a:pt x="24" y="244"/>
                    <a:pt x="61" y="278"/>
                  </a:cubicBezTo>
                  <a:cubicBezTo>
                    <a:pt x="95" y="248"/>
                    <a:pt x="139" y="230"/>
                    <a:pt x="188" y="230"/>
                  </a:cubicBezTo>
                  <a:cubicBezTo>
                    <a:pt x="236" y="230"/>
                    <a:pt x="281" y="248"/>
                    <a:pt x="314" y="278"/>
                  </a:cubicBezTo>
                  <a:cubicBezTo>
                    <a:pt x="352" y="244"/>
                    <a:pt x="375" y="195"/>
                    <a:pt x="375" y="139"/>
                  </a:cubicBezTo>
                  <a:cubicBezTo>
                    <a:pt x="375" y="84"/>
                    <a:pt x="352" y="35"/>
                    <a:pt x="314" y="0"/>
                  </a:cubicBezTo>
                  <a:cubicBezTo>
                    <a:pt x="281" y="31"/>
                    <a:pt x="236" y="49"/>
                    <a:pt x="188" y="49"/>
                  </a:cubicBezTo>
                  <a:cubicBezTo>
                    <a:pt x="139" y="49"/>
                    <a:pt x="95" y="31"/>
                    <a:pt x="61" y="0"/>
                  </a:cubicBezTo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20"/>
            <p:cNvSpPr>
              <a:spLocks noEditPoints="1"/>
            </p:cNvSpPr>
            <p:nvPr/>
          </p:nvSpPr>
          <p:spPr bwMode="auto">
            <a:xfrm>
              <a:off x="9156" y="6749"/>
              <a:ext cx="586" cy="58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1"/>
            <p:cNvSpPr>
              <a:spLocks noEditPoints="1"/>
            </p:cNvSpPr>
            <p:nvPr/>
          </p:nvSpPr>
          <p:spPr bwMode="auto">
            <a:xfrm>
              <a:off x="9671" y="6659"/>
              <a:ext cx="347" cy="347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8486" y="7912"/>
              <a:ext cx="2228" cy="1935"/>
            </a:xfrm>
            <a:custGeom>
              <a:avLst/>
              <a:gdLst>
                <a:gd name="T0" fmla="*/ 61 w 375"/>
                <a:gd name="T1" fmla="*/ 0 h 327"/>
                <a:gd name="T2" fmla="*/ 0 w 375"/>
                <a:gd name="T3" fmla="*/ 139 h 327"/>
                <a:gd name="T4" fmla="*/ 188 w 375"/>
                <a:gd name="T5" fmla="*/ 327 h 327"/>
                <a:gd name="T6" fmla="*/ 375 w 375"/>
                <a:gd name="T7" fmla="*/ 139 h 327"/>
                <a:gd name="T8" fmla="*/ 314 w 375"/>
                <a:gd name="T9" fmla="*/ 0 h 327"/>
                <a:gd name="T10" fmla="*/ 188 w 375"/>
                <a:gd name="T11" fmla="*/ 49 h 327"/>
                <a:gd name="T12" fmla="*/ 61 w 375"/>
                <a:gd name="T13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327">
                  <a:moveTo>
                    <a:pt x="61" y="0"/>
                  </a:moveTo>
                  <a:cubicBezTo>
                    <a:pt x="24" y="35"/>
                    <a:pt x="0" y="84"/>
                    <a:pt x="0" y="139"/>
                  </a:cubicBezTo>
                  <a:cubicBezTo>
                    <a:pt x="0" y="243"/>
                    <a:pt x="84" y="327"/>
                    <a:pt x="188" y="327"/>
                  </a:cubicBezTo>
                  <a:cubicBezTo>
                    <a:pt x="291" y="327"/>
                    <a:pt x="375" y="243"/>
                    <a:pt x="375" y="139"/>
                  </a:cubicBezTo>
                  <a:cubicBezTo>
                    <a:pt x="375" y="84"/>
                    <a:pt x="352" y="35"/>
                    <a:pt x="314" y="0"/>
                  </a:cubicBezTo>
                  <a:cubicBezTo>
                    <a:pt x="281" y="31"/>
                    <a:pt x="236" y="49"/>
                    <a:pt x="188" y="49"/>
                  </a:cubicBezTo>
                  <a:cubicBezTo>
                    <a:pt x="139" y="49"/>
                    <a:pt x="95" y="31"/>
                    <a:pt x="61" y="0"/>
                  </a:cubicBezTo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137"/>
            <p:cNvSpPr>
              <a:spLocks noEditPoints="1"/>
            </p:cNvSpPr>
            <p:nvPr/>
          </p:nvSpPr>
          <p:spPr bwMode="auto">
            <a:xfrm>
              <a:off x="9313" y="8527"/>
              <a:ext cx="574" cy="330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5B7B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36"/>
            <p:cNvSpPr/>
            <p:nvPr/>
          </p:nvSpPr>
          <p:spPr bwMode="auto">
            <a:xfrm>
              <a:off x="9313" y="8857"/>
              <a:ext cx="574" cy="250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5B7B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37" y="1624"/>
              <a:ext cx="250" cy="250"/>
            </a:xfrm>
            <a:prstGeom prst="ellipse">
              <a:avLst/>
            </a:prstGeom>
            <a:solidFill>
              <a:srgbClr val="5B7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003" y="3163"/>
              <a:ext cx="7848" cy="353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      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 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2008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年国内首份旅游纪念品流行趋势预测报告显示，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“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在购买目的方面，有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69‰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游客是为赠送亲友、同事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/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比例远高于个人留念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”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，而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“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在购买品种方面，备受游客喜爱的前五名旅游纪念品分别为挂件、衣服、首饰、丝绸和拎包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”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。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----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可见游客在购买旅游纪念品时</a:t>
              </a:r>
              <a:r>
                <a:rPr lang="en-US" altLang="zh-CN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----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很重视产品的</a:t>
              </a:r>
              <a:r>
                <a:rPr lang="zh-CN" altLang="en-US" sz="2000" b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ea typeface="+mn-lt"/>
                  <a:cs typeface="+mn-lt"/>
                  <a:sym typeface="+mn-ea"/>
                </a:rPr>
                <a:t>实用性</a:t>
              </a:r>
              <a:r>
                <a:rPr lang="zh-CN" altLang="en-US" sz="2000" b="1">
                  <a:ln>
                    <a:noFill/>
                  </a:ln>
                  <a:effectLst/>
                  <a:uLnTx/>
                  <a:uFillTx/>
                  <a:ea typeface="+mn-lt"/>
                  <a:cs typeface="+mn-lt"/>
                  <a:sym typeface="+mn-ea"/>
                </a:rPr>
                <a:t>。</a:t>
              </a:r>
              <a:endParaRPr lang="zh-CN" altLang="en-US" sz="2000">
                <a:ea typeface="+mn-lt"/>
                <a:cs typeface="+mn-lt"/>
              </a:endParaRPr>
            </a:p>
          </p:txBody>
        </p:sp>
        <p:pic>
          <p:nvPicPr>
            <p:cNvPr id="10" name="图片 9" descr="100_02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4382"/>
              <a:ext cx="7374" cy="5531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11216" y="3325"/>
              <a:ext cx="250" cy="250"/>
            </a:xfrm>
            <a:prstGeom prst="ellipse">
              <a:avLst/>
            </a:prstGeom>
            <a:solidFill>
              <a:srgbClr val="5B7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图文框 33"/>
            <p:cNvSpPr/>
            <p:nvPr/>
          </p:nvSpPr>
          <p:spPr>
            <a:xfrm>
              <a:off x="13673" y="7006"/>
              <a:ext cx="2427" cy="2463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287" y="7838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0</a:t>
              </a:r>
              <a:r>
                <a:rPr lang="en-US" sz="3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ller Light"/>
                  <a:sym typeface="+mn-ea"/>
                </a:rPr>
                <a:t>4</a:t>
              </a:r>
              <a:endParaRPr lang="zh-CN" altLang="en-US" sz="3200"/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46082" name="文本占位符 122883"/>
          <p:cNvSpPr>
            <a:spLocks noGrp="1" noRot="1"/>
          </p:cNvSpPr>
          <p:nvPr/>
        </p:nvSpPr>
        <p:spPr>
          <a:xfrm>
            <a:off x="389890" y="272415"/>
            <a:ext cx="11412855" cy="63138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EE2D00"/>
                </a:solidFill>
                <a:effectLst/>
                <a:uLnTx/>
                <a:uFillTx/>
                <a:ea typeface="+mn-lt"/>
                <a:cs typeface="+mn-lt"/>
              </a:rPr>
              <a:t>三、艺术完美：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装饰、变形、夸张、具象、抽象、美观等。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1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、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lt"/>
                <a:cs typeface="+mn-lt"/>
              </a:rPr>
              <a:t>形式美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: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形式美的表现方式有写实具象型、意象型、大写意型，有仿古型、中西结合型、西方抽象型。以上任何表现形式的选择必须与内容相结合。形式美还表现在工艺品的构图、组合、穿插、重叠等不同的表现形式。 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2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、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lt"/>
                <a:cs typeface="+mn-lt"/>
              </a:rPr>
              <a:t>色彩美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: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每一件工艺品除形式美之外还要看它的色彩。色彩的搭配，色泽的表现与工艺品的形式是否协调、统一、美观、高雅，是工艺美术师设计的关键。比如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《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文房四宝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》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、花插、烟缸、果盘、橱台四味等小型工艺品，在现代家庭软装饰中是不可分割的一部分。它的色彩设计，应新韵鲜活、温馨愉悦、青春美丽、色调和谐，展现现代时尚的亮点。 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3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、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lt"/>
                <a:cs typeface="+mn-lt"/>
              </a:rPr>
              <a:t>装饰美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: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装饰美是工艺的属性。所有旅游工艺品、家居装饰品，只要与设计结合，与实用相结合的装饰物，绝大多数都与装饰分不开的。中国古人创造的人物十八描、青绿山水画，工笔花鸟等都具有鲜明的装饰感。中国古代的青铜器、陶瓷艺术品、玉雕、景泰蓝，织锦都是装饰性很强的工艺品。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 </a:t>
            </a:r>
            <a:endParaRPr kumimoji="0" lang="zh-CN" altLang="en-US" sz="2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72706" name="矩形 123907"/>
          <p:cNvSpPr/>
          <p:nvPr/>
        </p:nvSpPr>
        <p:spPr>
          <a:xfrm>
            <a:off x="1009650" y="635000"/>
            <a:ext cx="1017270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2400" b="1" dirty="0">
                <a:ea typeface="+mn-lt"/>
                <a:cs typeface="+mn-lt"/>
              </a:rPr>
              <a:t>4</a:t>
            </a:r>
            <a:r>
              <a:rPr lang="zh-CN" altLang="en-US" sz="2400" b="1" dirty="0">
                <a:ea typeface="+mn-lt"/>
                <a:cs typeface="+mn-lt"/>
              </a:rPr>
              <a:t>、</a:t>
            </a:r>
            <a:r>
              <a:rPr lang="zh-CN" altLang="en-US" sz="2400" b="1" dirty="0">
                <a:solidFill>
                  <a:srgbClr val="EE2D00"/>
                </a:solidFill>
                <a:ea typeface="+mn-lt"/>
                <a:cs typeface="+mn-lt"/>
              </a:rPr>
              <a:t>工艺精良 ：</a:t>
            </a:r>
            <a:endParaRPr lang="zh-CN" altLang="en-US" sz="2400" b="1" dirty="0">
              <a:solidFill>
                <a:srgbClr val="EE2D00"/>
              </a:solidFill>
              <a:ea typeface="+mn-lt"/>
              <a:cs typeface="+mn-lt"/>
            </a:endParaRPr>
          </a:p>
          <a:p>
            <a:pPr>
              <a:lnSpc>
                <a:spcPct val="140000"/>
              </a:lnSpc>
            </a:pPr>
            <a:endParaRPr lang="zh-CN" altLang="en-US" sz="2400" b="1" dirty="0">
              <a:solidFill>
                <a:srgbClr val="EE2D00"/>
              </a:solidFill>
              <a:ea typeface="+mn-lt"/>
              <a:cs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EE2D00"/>
                </a:solidFill>
                <a:ea typeface="+mn-lt"/>
                <a:cs typeface="+mn-lt"/>
              </a:rPr>
              <a:t>       </a:t>
            </a:r>
            <a:r>
              <a:rPr lang="zh-CN" altLang="en-US" sz="2400" b="1" dirty="0">
                <a:ea typeface="+mn-lt"/>
                <a:cs typeface="+mn-lt"/>
              </a:rPr>
              <a:t>工艺性是指工艺产品制作过程中的手工技艺的方法是否优良精湛，技法是否炉火纯青 。</a:t>
            </a:r>
            <a:endParaRPr lang="zh-CN" altLang="en-US" sz="2400" b="1" dirty="0">
              <a:ea typeface="+mn-lt"/>
              <a:cs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ea typeface="+mn-lt"/>
                <a:cs typeface="+mn-lt"/>
              </a:rPr>
              <a:t>       目前旅游市场的工艺品由于市场的扩大流通，其工艺制品应划分为两个部份：一是纯手工制品。是由于工艺人或工艺大师个人合作完成的。另一种是半自动化机器协助完成。此种方法产量多、价格便宜，销量较大，易于拓展市场。不管是全手工或半手工的产品，其工艺制作的优劣、精湛，是检验产品好坏的标准之一，也是产品价值及附加值增减的条件之一。</a:t>
            </a:r>
            <a:endParaRPr lang="zh-CN" altLang="en-US" sz="2400" b="1" dirty="0">
              <a:ea typeface="+mn-lt"/>
              <a:cs typeface="+mn-lt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73730" name="文本占位符 78850"/>
          <p:cNvSpPr>
            <a:spLocks noGrp="1" noRot="1"/>
          </p:cNvSpPr>
          <p:nvPr/>
        </p:nvSpPr>
        <p:spPr>
          <a:xfrm>
            <a:off x="539750" y="260350"/>
            <a:ext cx="10985500" cy="61087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endParaRPr lang="en-US" altLang="zh-CN" sz="2400" b="1" dirty="0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en-US" altLang="zh-CN" sz="2400" b="1" dirty="0">
                <a:ea typeface="+mn-lt"/>
                <a:cs typeface="+mn-lt"/>
              </a:rPr>
              <a:t>5</a:t>
            </a:r>
            <a:r>
              <a:rPr lang="zh-CN" altLang="en-US" sz="2400" b="1" dirty="0">
                <a:ea typeface="+mn-lt"/>
                <a:cs typeface="+mn-lt"/>
              </a:rPr>
              <a:t>、</a:t>
            </a:r>
            <a:r>
              <a:rPr lang="zh-CN" altLang="en-US" sz="2400" b="1" dirty="0">
                <a:solidFill>
                  <a:srgbClr val="EE2D00"/>
                </a:solidFill>
                <a:ea typeface="+mn-lt"/>
                <a:cs typeface="+mn-lt"/>
              </a:rPr>
              <a:t>实用多能：</a:t>
            </a:r>
            <a:r>
              <a:rPr lang="zh-CN" altLang="en-US" sz="2400" b="1" dirty="0">
                <a:ea typeface="+mn-lt"/>
                <a:cs typeface="+mn-lt"/>
              </a:rPr>
              <a:t>从某种意义上说，实用性也是指设计艺术中实际使用的功能，并以此决定相应的外观形式。实用性是依附工艺产品形体中（或部分）反映出的使用价值。这是纯艺术品所不能及的特性，也是艺术设计与纯艺术作品的根本区别。此外还要注意多功能的设计理念，一种产品除观赏价值之外，能否设计具有两种或三种以上的使用功能的旅游工艺品。</a:t>
            </a:r>
            <a:endParaRPr lang="zh-CN" altLang="en-US" sz="2400" b="1" dirty="0">
              <a:ea typeface="+mn-lt"/>
              <a:cs typeface="+mn-lt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en-US" altLang="zh-CN" sz="2400" b="1" dirty="0">
                <a:ea typeface="+mn-lt"/>
                <a:cs typeface="+mn-lt"/>
              </a:rPr>
              <a:t>6</a:t>
            </a:r>
            <a:r>
              <a:rPr lang="zh-CN" altLang="en-US" sz="2400" b="1" dirty="0">
                <a:ea typeface="+mn-lt"/>
                <a:cs typeface="+mn-lt"/>
              </a:rPr>
              <a:t>、</a:t>
            </a:r>
            <a:r>
              <a:rPr lang="zh-CN" altLang="en-US" sz="2400" b="1" dirty="0">
                <a:solidFill>
                  <a:srgbClr val="EE2D00"/>
                </a:solidFill>
                <a:ea typeface="+mn-lt"/>
                <a:cs typeface="+mn-lt"/>
              </a:rPr>
              <a:t>原创环保：</a:t>
            </a:r>
            <a:endParaRPr lang="zh-CN" altLang="en-US" sz="2400" b="1" dirty="0">
              <a:solidFill>
                <a:srgbClr val="EE2D00"/>
              </a:solidFill>
              <a:ea typeface="+mn-lt"/>
              <a:cs typeface="+mn-lt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en-US" altLang="zh-CN" sz="2400" b="1" dirty="0">
                <a:ea typeface="+mn-lt"/>
                <a:cs typeface="+mn-lt"/>
              </a:rPr>
              <a:t>1.</a:t>
            </a:r>
            <a:r>
              <a:rPr lang="zh-CN" altLang="en-US" sz="2400" b="1" dirty="0">
                <a:ea typeface="+mn-lt"/>
                <a:cs typeface="+mn-lt"/>
              </a:rPr>
              <a:t>原乃原始、原貌、原本、原生态、起初原来，最原本的生活、最原始的形态、最直接的生态。原创性来自最原始的生活、最原生态的地理环境，最忠实民族的风俗，最直接的乡土文化。因此这种原创性是最朴素的、最真诚的、最感人的，也应该是最鲜活的、最新颖的、最具创新时尚的、最具有可认知性的。</a:t>
            </a:r>
            <a:endParaRPr lang="zh-CN" altLang="en-US" sz="2400" b="1" dirty="0">
              <a:ea typeface="+mn-lt"/>
              <a:cs typeface="+mn-lt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49154" name="文本占位符 124930"/>
          <p:cNvSpPr>
            <a:spLocks noGrp="1" noRot="1"/>
          </p:cNvSpPr>
          <p:nvPr/>
        </p:nvSpPr>
        <p:spPr>
          <a:xfrm>
            <a:off x="732790" y="807085"/>
            <a:ext cx="10899775" cy="5505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2.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顾名思义为环境保护。实用美术、旅游工艺品，除了具有审美功能之外更为重要是具有使用与实用的价值。因此必须杜绝污染环境、杜绝危害人们的身体健康。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　第一要无毒。其二注意光污染。其三注意噪音污染。其四确保人身安全。其五节约资源、节约能源。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7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、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EE2D00"/>
                </a:solidFill>
                <a:effectLst/>
                <a:uLnTx/>
                <a:uFillTx/>
                <a:ea typeface="+mn-lt"/>
                <a:cs typeface="+mn-lt"/>
              </a:rPr>
              <a:t>多元创新：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lt"/>
              </a:rPr>
              <a:t>随着设计领域的扩大，设计种类的丰富，设计理念的升值，设计元素的增加。现代设计进入了一个多层次、全方面、立体交叉，边缘共享的多元性的时代。如原创性中含有民族性，含有本土性，含有创新性和时代性；时代性中也含有民族性、乡土性和创新性；艺术性里也包含民族性、传统的具象的、抽象的、中西融合的；三维设计含有平面、图形、立体的、多元的。以上可以看出设计领域的多元性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75778" name="文本占位符 82946"/>
          <p:cNvSpPr>
            <a:spLocks noGrp="1" noRot="1"/>
          </p:cNvSpPr>
          <p:nvPr/>
        </p:nvSpPr>
        <p:spPr>
          <a:xfrm>
            <a:off x="297180" y="387350"/>
            <a:ext cx="11189335" cy="57931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endParaRPr lang="zh-CN" altLang="en-US" sz="24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b="1" dirty="0"/>
              <a:t>    优秀的设计者应具有创新意识，作品才能脱颖而出。</a:t>
            </a:r>
            <a:endParaRPr lang="zh-CN" altLang="en-US" sz="24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b="1" dirty="0"/>
              <a:t>    创新表现以下几个方面：</a:t>
            </a:r>
            <a:endParaRPr lang="zh-CN" altLang="en-US" sz="24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b="1" dirty="0"/>
              <a:t>           1</a:t>
            </a:r>
            <a:r>
              <a:rPr lang="zh-CN" altLang="en-US" sz="2400" b="1" dirty="0"/>
              <a:t>、形式新 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、组合构成新  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、色彩新  </a:t>
            </a:r>
            <a:r>
              <a:rPr lang="en-US" altLang="zh-CN" sz="2400" b="1" dirty="0"/>
              <a:t>4</a:t>
            </a:r>
            <a:r>
              <a:rPr lang="zh-CN" altLang="en-US" sz="2400" b="1" dirty="0"/>
              <a:t>、材料新  </a:t>
            </a:r>
            <a:r>
              <a:rPr lang="en-US" altLang="zh-CN" sz="2400" b="1" dirty="0"/>
              <a:t>5</a:t>
            </a:r>
            <a:r>
              <a:rPr lang="zh-CN" altLang="en-US" sz="2400" b="1" dirty="0"/>
              <a:t>、构思新</a:t>
            </a:r>
            <a:endParaRPr lang="zh-CN" altLang="en-US" sz="24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b="1" dirty="0"/>
              <a:t>    </a:t>
            </a:r>
            <a:endParaRPr lang="en-US" altLang="zh-CN" sz="24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C00000"/>
                </a:solidFill>
              </a:rPr>
              <a:t>     8</a:t>
            </a:r>
            <a:r>
              <a:rPr lang="zh-CN" altLang="en-US" sz="2400" b="1" dirty="0">
                <a:solidFill>
                  <a:srgbClr val="C00000"/>
                </a:solidFill>
              </a:rPr>
              <a:t>、纪念时尚：</a:t>
            </a:r>
            <a:r>
              <a:rPr lang="zh-CN" altLang="en-US" sz="2400" b="1" dirty="0"/>
              <a:t>旅游工艺品必须具备纪念意义，旅游工艺品就是旅游纪念品。自然景观、建筑、诗词、著名人物，具有历史意义的事件、建筑、故居等，均可列于设计纪念品的范畴 。具有现代性、流行性，并与时代接轨，与社会接轨．</a:t>
            </a:r>
            <a:endParaRPr lang="zh-CN" altLang="en-US" sz="2400" b="1" dirty="0"/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400" b="1" dirty="0"/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b="1" dirty="0"/>
              <a:t>     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456565" y="488315"/>
            <a:ext cx="661987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第四章  旅游纪念品设计的基础图形训练</a:t>
            </a:r>
            <a:endParaRPr lang="zh-CN" altLang="en-US" sz="2800" b="1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6565" y="1010285"/>
            <a:ext cx="1128522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ea typeface="+mn-lt"/>
                <a:cs typeface="+mn-lt"/>
                <a:sym typeface="+mn-ea"/>
              </a:rPr>
              <a:t>1.</a:t>
            </a:r>
            <a:r>
              <a:rPr lang="zh-CN" altLang="en-US" sz="2400" b="1" dirty="0">
                <a:ea typeface="+mn-lt"/>
                <a:cs typeface="+mn-lt"/>
                <a:sym typeface="+mn-ea"/>
              </a:rPr>
              <a:t>基础图形的构成（平构、立构）</a:t>
            </a:r>
            <a:endParaRPr lang="en-US" altLang="zh-CN" sz="2400" b="1" dirty="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ea typeface="+mn-lt"/>
                <a:cs typeface="+mn-lt"/>
                <a:sym typeface="+mn-ea"/>
              </a:rPr>
              <a:t>2.</a:t>
            </a:r>
            <a:r>
              <a:rPr lang="zh-CN" altLang="en-US" sz="2400" b="1" dirty="0">
                <a:ea typeface="+mn-lt"/>
                <a:cs typeface="+mn-lt"/>
                <a:sym typeface="+mn-ea"/>
              </a:rPr>
              <a:t>基础图形中的平衡法则</a:t>
            </a:r>
            <a:endParaRPr lang="zh-CN" altLang="en-US" sz="2400" b="1" dirty="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ea typeface="+mn-lt"/>
                <a:cs typeface="+mn-lt"/>
                <a:sym typeface="+mn-ea"/>
              </a:rPr>
              <a:t>3.</a:t>
            </a:r>
            <a:r>
              <a:rPr lang="zh-CN" altLang="en-US" sz="2400" b="1" dirty="0">
                <a:ea typeface="+mn-lt"/>
                <a:cs typeface="+mn-lt"/>
                <a:sym typeface="+mn-ea"/>
              </a:rPr>
              <a:t>平面图形组合训练</a:t>
            </a:r>
            <a:endParaRPr lang="zh-CN" altLang="en-US" sz="2400" b="1" dirty="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ea typeface="+mn-lt"/>
                <a:cs typeface="+mn-lt"/>
                <a:sym typeface="+mn-ea"/>
              </a:rPr>
              <a:t>　　世界上的平面图形基本上是由圆形、三角形、四方形、长方形和矩形与多边形组合而成的。因此，我们第一节就是将以上几种图形进行组合训练。（以上图形的二分之一也可选用）</a:t>
            </a:r>
            <a:endParaRPr lang="zh-CN" altLang="en-US" sz="2400" b="1" dirty="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ea typeface="+mn-lt"/>
                <a:cs typeface="+mn-lt"/>
                <a:sym typeface="+mn-ea"/>
              </a:rPr>
              <a:t>3.</a:t>
            </a:r>
            <a:r>
              <a:rPr lang="zh-CN" altLang="en-US" sz="2400" b="1" dirty="0">
                <a:ea typeface="+mn-lt"/>
                <a:cs typeface="+mn-lt"/>
                <a:sym typeface="+mn-ea"/>
              </a:rPr>
              <a:t>立体图形组合训练</a:t>
            </a:r>
            <a:endParaRPr lang="zh-CN" altLang="en-US" sz="2400" b="1" dirty="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ea typeface="+mn-lt"/>
                <a:cs typeface="+mn-lt"/>
                <a:sym typeface="+mn-ea"/>
              </a:rPr>
              <a:t>　　将球体、圆锥体、圆柱体、方锥体、六面体，分两步骤进行组合训练。（以上图形的二分之一也可选用）</a:t>
            </a:r>
            <a:endParaRPr lang="zh-CN" altLang="en-US" sz="2400">
              <a:ea typeface="+mn-lt"/>
              <a:cs typeface="+mn-lt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67586" name="Rectangle 3"/>
          <p:cNvSpPr>
            <a:spLocks noGrp="1" noRot="1"/>
          </p:cNvSpPr>
          <p:nvPr/>
        </p:nvSpPr>
        <p:spPr>
          <a:xfrm>
            <a:off x="454025" y="568643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2800" b="1" dirty="0">
                <a:ea typeface="+mn-lt"/>
                <a:cs typeface="+mn-lt"/>
              </a:rPr>
              <a:t>(</a:t>
            </a:r>
            <a:r>
              <a:rPr lang="zh-CN" altLang="en-US" sz="2800" b="1" dirty="0">
                <a:ea typeface="+mn-lt"/>
                <a:cs typeface="+mn-lt"/>
              </a:rPr>
              <a:t>一</a:t>
            </a:r>
            <a:r>
              <a:rPr lang="en-US" altLang="zh-CN" sz="2800" b="1" dirty="0">
                <a:ea typeface="+mn-lt"/>
                <a:cs typeface="+mn-lt"/>
              </a:rPr>
              <a:t>)  </a:t>
            </a:r>
            <a:r>
              <a:rPr lang="zh-CN" altLang="en-US" sz="2800" b="1" dirty="0">
                <a:ea typeface="+mn-lt"/>
                <a:cs typeface="+mn-lt"/>
              </a:rPr>
              <a:t>基础图形中的平衡法则</a:t>
            </a:r>
            <a:endParaRPr lang="zh-CN" altLang="en-US" sz="2800" b="1" dirty="0">
              <a:ea typeface="+mn-lt"/>
              <a:cs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400" dirty="0">
              <a:ea typeface="+mn-lt"/>
              <a:cs typeface="+mn-lt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+mn-lt"/>
                <a:cs typeface="+mn-lt"/>
              </a:rPr>
              <a:t>    影响平衡的因素</a:t>
            </a:r>
            <a:endParaRPr lang="zh-CN" altLang="en-US" sz="2400" dirty="0">
              <a:ea typeface="+mn-lt"/>
              <a:cs typeface="+mn-lt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dirty="0">
              <a:ea typeface="+mn-lt"/>
              <a:cs typeface="+mn-lt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+mn-lt"/>
                <a:cs typeface="+mn-lt"/>
              </a:rPr>
              <a:t>    </a:t>
            </a:r>
            <a:r>
              <a:rPr lang="en-US" altLang="zh-CN" sz="2400" dirty="0">
                <a:ea typeface="+mn-lt"/>
                <a:cs typeface="+mn-lt"/>
              </a:rPr>
              <a:t>1</a:t>
            </a:r>
            <a:r>
              <a:rPr lang="zh-CN" altLang="en-US" sz="2400" dirty="0">
                <a:ea typeface="+mn-lt"/>
                <a:cs typeface="+mn-lt"/>
              </a:rPr>
              <a:t>   重力 </a:t>
            </a:r>
            <a:endParaRPr lang="zh-CN" altLang="en-US" sz="2400" dirty="0">
              <a:ea typeface="+mn-lt"/>
              <a:cs typeface="+mn-lt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+mn-lt"/>
                <a:cs typeface="+mn-lt"/>
              </a:rPr>
              <a:t>    </a:t>
            </a:r>
            <a:r>
              <a:rPr lang="en-US" altLang="zh-CN" sz="2400" dirty="0">
                <a:ea typeface="+mn-lt"/>
                <a:cs typeface="+mn-lt"/>
              </a:rPr>
              <a:t>2</a:t>
            </a:r>
            <a:r>
              <a:rPr lang="zh-CN" altLang="en-US" sz="2400" dirty="0">
                <a:ea typeface="+mn-lt"/>
                <a:cs typeface="+mn-lt"/>
              </a:rPr>
              <a:t>   方向 </a:t>
            </a:r>
            <a:endParaRPr lang="zh-CN" altLang="en-US" sz="2400" dirty="0">
              <a:ea typeface="+mn-lt"/>
              <a:cs typeface="+mn-lt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+mn-lt"/>
                <a:cs typeface="+mn-lt"/>
              </a:rPr>
              <a:t>    3   对称</a:t>
            </a:r>
            <a:endParaRPr lang="zh-CN" altLang="en-US" sz="2400" dirty="0">
              <a:ea typeface="+mn-lt"/>
              <a:cs typeface="+mn-lt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69634" name="Picture 9" descr="a3"/>
          <p:cNvPicPr>
            <a:picLocks noChangeAspect="1"/>
          </p:cNvPicPr>
          <p:nvPr/>
        </p:nvPicPr>
        <p:blipFill>
          <a:blip r:embed="rId3">
            <a:lum bright="-6000" contrast="12000"/>
          </a:blip>
          <a:srcRect l="-3484" r="1149"/>
          <a:stretch>
            <a:fillRect/>
          </a:stretch>
        </p:blipFill>
        <p:spPr>
          <a:xfrm>
            <a:off x="844550" y="954405"/>
            <a:ext cx="4070350" cy="517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5" name="Picture 11" descr="a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0780" y="351155"/>
            <a:ext cx="3971925" cy="5487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6" name="Rectangle 13"/>
          <p:cNvSpPr/>
          <p:nvPr/>
        </p:nvSpPr>
        <p:spPr>
          <a:xfrm>
            <a:off x="1042988" y="496888"/>
            <a:ext cx="3673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（二）平面图形组合训练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69637" name="Text Box 16"/>
          <p:cNvSpPr txBox="1"/>
          <p:nvPr/>
        </p:nvSpPr>
        <p:spPr>
          <a:xfrm>
            <a:off x="4914900" y="5993765"/>
            <a:ext cx="58940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b="1" dirty="0">
                <a:latin typeface="Arial" panose="020B0604020202020204" pitchFamily="34" charset="0"/>
              </a:rPr>
              <a:t>　　作业：以方、圆、椭圆、三角等平面图形为元素，设计出</a:t>
            </a:r>
            <a:r>
              <a:rPr lang="en-US" altLang="zh-CN" b="1" dirty="0">
                <a:latin typeface="Arial" panose="020B0604020202020204" pitchFamily="34" charset="0"/>
              </a:rPr>
              <a:t>32</a:t>
            </a:r>
            <a:r>
              <a:rPr lang="zh-CN" altLang="en-US" b="1" dirty="0">
                <a:latin typeface="Arial" panose="020B0604020202020204" pitchFamily="34" charset="0"/>
              </a:rPr>
              <a:t>种以上创意图形（草图</a:t>
            </a:r>
            <a:r>
              <a:rPr lang="en-US" altLang="zh-CN" b="1" dirty="0">
                <a:latin typeface="Arial" panose="020B0604020202020204" pitchFamily="34" charset="0"/>
              </a:rPr>
              <a:t>80</a:t>
            </a:r>
            <a:r>
              <a:rPr lang="zh-CN" altLang="en-US" b="1" dirty="0">
                <a:latin typeface="Arial" panose="020B0604020202020204" pitchFamily="34" charset="0"/>
              </a:rPr>
              <a:t>个）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zh-CN" altLang="en-US" b="1" dirty="0">
                <a:latin typeface="Arial" panose="020B0604020202020204" pitchFamily="34" charset="0"/>
              </a:rPr>
              <a:t>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68614" name="Text Box 17"/>
          <p:cNvSpPr txBox="1"/>
          <p:nvPr/>
        </p:nvSpPr>
        <p:spPr>
          <a:xfrm>
            <a:off x="3816033" y="6132513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学生作品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8615" name="Text Box 18"/>
          <p:cNvSpPr txBox="1"/>
          <p:nvPr/>
        </p:nvSpPr>
        <p:spPr>
          <a:xfrm>
            <a:off x="10701338" y="5838508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学生作品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90615" y="4415790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52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6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11" name="内容占位符 70658" descr="DSCN0408"/>
          <p:cNvPicPr>
            <a:picLocks noChangeAspect="1"/>
          </p:cNvPicPr>
          <p:nvPr/>
        </p:nvPicPr>
        <p:blipFill>
          <a:blip r:embed="rId3">
            <a:lum contrast="12000"/>
          </a:blip>
          <a:srcRect l="49764" t="8395" r="4650" b="6485"/>
          <a:stretch>
            <a:fillRect/>
          </a:stretch>
        </p:blipFill>
        <p:spPr>
          <a:xfrm rot="16200000">
            <a:off x="2816860" y="-746125"/>
            <a:ext cx="6002655" cy="83489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0165715" y="4960620"/>
            <a:ext cx="1541145" cy="1577975"/>
            <a:chOff x="8563" y="4531"/>
            <a:chExt cx="2427" cy="2485"/>
          </a:xfrm>
        </p:grpSpPr>
        <p:sp>
          <p:nvSpPr>
            <p:cNvPr id="3" name="图文框 2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53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70659" name="内容占位符 71682" descr="DSCN0405"/>
          <p:cNvPicPr>
            <a:picLocks noChangeAspect="1"/>
          </p:cNvPicPr>
          <p:nvPr/>
        </p:nvPicPr>
        <p:blipFill>
          <a:blip r:embed="rId3">
            <a:lum contrast="12000"/>
          </a:blip>
          <a:srcRect l="-58362" t="5099" r="103611" b="19314"/>
          <a:stretch>
            <a:fillRect/>
          </a:stretch>
        </p:blipFill>
        <p:spPr>
          <a:xfrm>
            <a:off x="20320" y="1675130"/>
            <a:ext cx="4968240" cy="5139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内容占位符 71682" descr="DSCN0405"/>
          <p:cNvPicPr>
            <a:picLocks noChangeAspect="1"/>
          </p:cNvPicPr>
          <p:nvPr/>
        </p:nvPicPr>
        <p:blipFill>
          <a:blip r:embed="rId3">
            <a:lum contrast="12000"/>
          </a:blip>
          <a:srcRect l="50497" t="-215" b="7855"/>
          <a:stretch>
            <a:fillRect/>
          </a:stretch>
        </p:blipFill>
        <p:spPr>
          <a:xfrm>
            <a:off x="778510" y="288925"/>
            <a:ext cx="4491990" cy="6279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内容占位符 71682" descr="DSCN0405"/>
          <p:cNvPicPr>
            <a:picLocks noChangeAspect="1"/>
          </p:cNvPicPr>
          <p:nvPr/>
        </p:nvPicPr>
        <p:blipFill>
          <a:blip r:embed="rId3">
            <a:lum contrast="12000"/>
          </a:blip>
          <a:srcRect l="2225" t="8069" r="49818" b="5725"/>
          <a:stretch>
            <a:fillRect/>
          </a:stretch>
        </p:blipFill>
        <p:spPr>
          <a:xfrm>
            <a:off x="7191375" y="403860"/>
            <a:ext cx="4576445" cy="61645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5460365" y="499046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54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589280" y="365760"/>
            <a:ext cx="79679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n>
                  <a:noFill/>
                </a:ln>
                <a:effectLst/>
                <a:uLnTx/>
                <a:uFillTx/>
                <a:sym typeface="+mn-ea"/>
              </a:rPr>
              <a:t>三、旅游纪念</a:t>
            </a:r>
            <a:r>
              <a:rPr lang="zh-CN" altLang="en-US" sz="2800" b="1">
                <a:ln>
                  <a:noFill/>
                </a:ln>
                <a:effectLst/>
                <a:uLnTx/>
                <a:uFillTx/>
                <a:sym typeface="+mn-ea"/>
              </a:rPr>
              <a:t>品的功能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endParaRPr lang="zh-CN" altLang="en-US" sz="2800" b="1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315" y="877570"/>
            <a:ext cx="705612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0" algn="l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0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由于旅游纪念品大都为纪念</a:t>
            </a:r>
            <a:r>
              <a:rPr lang="zh-CN" altLang="en-US" sz="20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品</a:t>
            </a:r>
            <a:r>
              <a:rPr lang="en-US" altLang="zh-CN" sz="20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---- </a:t>
            </a:r>
            <a:endParaRPr lang="en-US" altLang="zh-CN" sz="2000" b="1">
              <a:ln>
                <a:noFill/>
              </a:ln>
              <a:effectLst/>
              <a:uLnTx/>
              <a:uFillTx/>
              <a:ea typeface="+mn-lt"/>
              <a:cs typeface="+mn-lt"/>
              <a:sym typeface="+mn-ea"/>
            </a:endParaRPr>
          </a:p>
          <a:p>
            <a:pPr marL="342900" marR="0" lvl="0" indent="0" algn="l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0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从功能上分为：工艺装饰品和生活用品</a:t>
            </a:r>
            <a:endParaRPr lang="zh-CN" altLang="en-US" sz="2000" b="1">
              <a:ln>
                <a:noFill/>
              </a:ln>
              <a:effectLst/>
              <a:uLnTx/>
              <a:uFillTx/>
              <a:ea typeface="+mn-lt"/>
              <a:cs typeface="+mn-lt"/>
              <a:sym typeface="+mn-ea"/>
            </a:endParaRPr>
          </a:p>
          <a:p>
            <a:pPr marL="342900" marR="0" lvl="0" indent="0" algn="l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0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从材质上分为：陶瓷、特种金属、玻璃、编织、泥塑、竹木、雕刻、书画及印刷品综合等品种；</a:t>
            </a:r>
            <a:endParaRPr lang="zh-CN" altLang="en-US" sz="2000" b="1">
              <a:ln>
                <a:noFill/>
              </a:ln>
              <a:effectLst/>
              <a:uLnTx/>
              <a:uFillTx/>
              <a:ea typeface="+mn-lt"/>
              <a:cs typeface="+mn-lt"/>
              <a:sym typeface="+mn-ea"/>
            </a:endParaRPr>
          </a:p>
          <a:p>
            <a:pPr marL="342900" marR="0" lvl="0" indent="0" algn="l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0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从工艺流程上分为：传统手工艺品、现代工业产品、工业产品与手工制品等。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lt"/>
            </a:endParaRPr>
          </a:p>
          <a:p>
            <a:pPr marL="342900" marR="0" lvl="0" indent="0" algn="l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000" b="1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      目前制作材料更是多种多样；有木、石、泥、金、布、草、藤、棕、竹、麻、叶、塑、陶瓷、皮、贝壳、合成材料等，琳琅满目，丰富多彩。</a:t>
            </a:r>
            <a:endParaRPr lang="zh-CN" altLang="en-US" sz="2000">
              <a:ea typeface="+mn-lt"/>
              <a:cs typeface="+mn-lt"/>
            </a:endParaRPr>
          </a:p>
        </p:txBody>
      </p:sp>
      <p:sp>
        <p:nvSpPr>
          <p:cNvPr id="34" name="图文框 33"/>
          <p:cNvSpPr/>
          <p:nvPr/>
        </p:nvSpPr>
        <p:spPr>
          <a:xfrm>
            <a:off x="889635" y="5053330"/>
            <a:ext cx="1541145" cy="1577975"/>
          </a:xfrm>
          <a:prstGeom prst="frame">
            <a:avLst>
              <a:gd name="adj1" fmla="val 8821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2540" y="5601335"/>
            <a:ext cx="774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chemeClr val="tx1">
                    <a:lumMod val="65000"/>
                    <a:lumOff val="35000"/>
                  </a:schemeClr>
                </a:solidFill>
                <a:latin typeface="Aller Light"/>
                <a:sym typeface="+mn-ea"/>
              </a:rPr>
              <a:t>0</a:t>
            </a:r>
            <a:r>
              <a:rPr 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ller Light"/>
                <a:sym typeface="+mn-ea"/>
              </a:rPr>
              <a:t>5</a:t>
            </a:r>
            <a:endParaRPr lang="en-US" altLang="en-US" sz="3200" b="1">
              <a:solidFill>
                <a:schemeClr val="tx1">
                  <a:lumMod val="65000"/>
                  <a:lumOff val="35000"/>
                </a:schemeClr>
              </a:solidFill>
              <a:latin typeface="Aller Light"/>
              <a:sym typeface="+mn-ea"/>
            </a:endParaRPr>
          </a:p>
        </p:txBody>
      </p:sp>
      <p:pic>
        <p:nvPicPr>
          <p:cNvPr id="5" name="图片 4" descr="100_10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2375" y="862965"/>
            <a:ext cx="4314825" cy="5753735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70659" name="内容占位符 71682" descr="DSCN0405"/>
          <p:cNvPicPr>
            <a:picLocks noChangeAspect="1"/>
          </p:cNvPicPr>
          <p:nvPr/>
        </p:nvPicPr>
        <p:blipFill>
          <a:blip r:embed="rId3">
            <a:lum contrast="12000"/>
          </a:blip>
          <a:srcRect l="-58362" t="5099" r="103611" b="19314"/>
          <a:stretch>
            <a:fillRect/>
          </a:stretch>
        </p:blipFill>
        <p:spPr>
          <a:xfrm>
            <a:off x="20320" y="1675130"/>
            <a:ext cx="4968240" cy="5139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935605" y="933450"/>
            <a:ext cx="548449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ea typeface="+mn-lt"/>
                <a:cs typeface="+mn-lt"/>
                <a:sym typeface="+mn-ea"/>
              </a:rPr>
              <a:t>作业：</a:t>
            </a:r>
            <a:endParaRPr lang="zh-CN" altLang="en-US" sz="2800" b="1" dirty="0">
              <a:solidFill>
                <a:srgbClr val="C00000"/>
              </a:solidFill>
              <a:ea typeface="+mn-lt"/>
              <a:cs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ea typeface="+mn-lt"/>
                <a:cs typeface="+mn-lt"/>
                <a:sym typeface="+mn-ea"/>
              </a:rPr>
              <a:t>以方、圆、椭圆、三角等平面图形为元素，设计出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36</a:t>
            </a:r>
            <a:r>
              <a:rPr lang="zh-CN" altLang="en-US" sz="2800" b="1" dirty="0">
                <a:ea typeface="+mn-lt"/>
                <a:cs typeface="+mn-lt"/>
                <a:sym typeface="+mn-ea"/>
              </a:rPr>
              <a:t>种个以上创意图形。</a:t>
            </a:r>
            <a:endParaRPr lang="en-US" altLang="zh-CN" sz="2800" b="1" dirty="0">
              <a:ea typeface="+mn-lt"/>
              <a:cs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ea typeface="+mn-lt"/>
                <a:cs typeface="+mn-lt"/>
                <a:sym typeface="+mn-ea"/>
              </a:rPr>
              <a:t>规格：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3</a:t>
            </a:r>
            <a:r>
              <a:rPr lang="zh-CN" altLang="en-US" sz="2800" b="1" dirty="0">
                <a:ea typeface="+mn-lt"/>
                <a:cs typeface="+mn-lt"/>
                <a:sym typeface="+mn-ea"/>
              </a:rPr>
              <a:t>张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A4</a:t>
            </a:r>
            <a:r>
              <a:rPr lang="zh-CN" altLang="en-US" sz="2800" b="1" dirty="0">
                <a:ea typeface="+mn-lt"/>
                <a:cs typeface="+mn-lt"/>
                <a:sym typeface="+mn-ea"/>
              </a:rPr>
              <a:t>绘图纸（每张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12</a:t>
            </a:r>
            <a:r>
              <a:rPr lang="zh-CN" altLang="en-US" sz="2800" b="1" dirty="0">
                <a:ea typeface="+mn-lt"/>
                <a:cs typeface="+mn-lt"/>
                <a:sym typeface="+mn-ea"/>
              </a:rPr>
              <a:t>个图形）。</a:t>
            </a:r>
            <a:endParaRPr lang="zh-CN" altLang="en-US" sz="2800"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73730" name="Picture 10" descr="a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5" y="185420"/>
            <a:ext cx="3844290" cy="5549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1" name="Picture 11" descr="a1"/>
          <p:cNvPicPr>
            <a:picLocks noChangeAspect="1"/>
          </p:cNvPicPr>
          <p:nvPr/>
        </p:nvPicPr>
        <p:blipFill>
          <a:blip r:embed="rId4">
            <a:lum bright="-12000" contrast="30000"/>
          </a:blip>
          <a:stretch>
            <a:fillRect/>
          </a:stretch>
        </p:blipFill>
        <p:spPr>
          <a:xfrm>
            <a:off x="1427480" y="956310"/>
            <a:ext cx="3455670" cy="5268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2" name="Rectangle 12"/>
          <p:cNvSpPr/>
          <p:nvPr/>
        </p:nvSpPr>
        <p:spPr>
          <a:xfrm>
            <a:off x="1066483" y="338773"/>
            <a:ext cx="3816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（三）立体图形组合训练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73733" name="Rectangle 14"/>
          <p:cNvSpPr/>
          <p:nvPr/>
        </p:nvSpPr>
        <p:spPr>
          <a:xfrm>
            <a:off x="8105458" y="5864225"/>
            <a:ext cx="4105275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Arial" panose="020B0604020202020204" pitchFamily="34" charset="0"/>
              </a:rPr>
              <a:t>　　作业：以六面体、圆柱、圆球、圆锥、棱锥等立体图形为元素，设计出</a:t>
            </a:r>
            <a:r>
              <a:rPr lang="en-US" altLang="zh-CN" b="1" dirty="0">
                <a:latin typeface="Arial" panose="020B0604020202020204" pitchFamily="34" charset="0"/>
              </a:rPr>
              <a:t>32</a:t>
            </a:r>
            <a:r>
              <a:rPr lang="zh-CN" altLang="en-US" b="1" dirty="0">
                <a:latin typeface="Arial" panose="020B0604020202020204" pitchFamily="34" charset="0"/>
              </a:rPr>
              <a:t>种以上创意图形（草图</a:t>
            </a:r>
            <a:r>
              <a:rPr lang="en-US" altLang="zh-CN" b="1" dirty="0">
                <a:latin typeface="Arial" panose="020B0604020202020204" pitchFamily="34" charset="0"/>
              </a:rPr>
              <a:t>80</a:t>
            </a:r>
            <a:r>
              <a:rPr lang="zh-CN" altLang="en-US" b="1" dirty="0">
                <a:latin typeface="Arial" panose="020B0604020202020204" pitchFamily="34" charset="0"/>
              </a:rPr>
              <a:t>个）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zh-CN" altLang="en-US" b="1" dirty="0">
                <a:latin typeface="Arial" panose="020B0604020202020204" pitchFamily="34" charset="0"/>
              </a:rPr>
              <a:t>。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72710" name="Text Box 15"/>
          <p:cNvSpPr txBox="1"/>
          <p:nvPr/>
        </p:nvSpPr>
        <p:spPr>
          <a:xfrm>
            <a:off x="3784283" y="6138545"/>
            <a:ext cx="10985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学生作品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711" name="Text Box 16"/>
          <p:cNvSpPr txBox="1"/>
          <p:nvPr/>
        </p:nvSpPr>
        <p:spPr>
          <a:xfrm>
            <a:off x="10828338" y="5497195"/>
            <a:ext cx="10985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学生作品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60365" y="499046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55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6" dur="1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73731" name="内容占位符 74754" descr="DSCN0413"/>
          <p:cNvPicPr>
            <a:picLocks noChangeAspect="1"/>
          </p:cNvPicPr>
          <p:nvPr/>
        </p:nvPicPr>
        <p:blipFill>
          <a:blip r:embed="rId3"/>
          <a:srcRect l="55871" t="9017" r="-534" b="5234"/>
          <a:stretch>
            <a:fillRect/>
          </a:stretch>
        </p:blipFill>
        <p:spPr>
          <a:xfrm>
            <a:off x="881380" y="635635"/>
            <a:ext cx="4401820" cy="57264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内容占位符 74754" descr="DSCN0413"/>
          <p:cNvPicPr>
            <a:picLocks noChangeAspect="1"/>
          </p:cNvPicPr>
          <p:nvPr/>
        </p:nvPicPr>
        <p:blipFill>
          <a:blip r:embed="rId3"/>
          <a:srcRect l="-612" t="9995" r="55615" b="4057"/>
          <a:stretch>
            <a:fillRect/>
          </a:stretch>
        </p:blipFill>
        <p:spPr>
          <a:xfrm>
            <a:off x="7510780" y="635635"/>
            <a:ext cx="4424680" cy="572643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5460365" y="499046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56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74755" name="内容占位符 75778" descr="DSCN0415"/>
          <p:cNvPicPr>
            <a:picLocks noChangeAspect="1"/>
          </p:cNvPicPr>
          <p:nvPr/>
        </p:nvPicPr>
        <p:blipFill>
          <a:blip r:embed="rId3"/>
          <a:srcRect l="49766" t="2306" r="558" b="2337"/>
          <a:stretch>
            <a:fillRect/>
          </a:stretch>
        </p:blipFill>
        <p:spPr>
          <a:xfrm>
            <a:off x="7548245" y="449580"/>
            <a:ext cx="4185285" cy="5960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内容占位符 75778" descr="DSCN0415"/>
          <p:cNvPicPr>
            <a:picLocks noChangeAspect="1"/>
          </p:cNvPicPr>
          <p:nvPr/>
        </p:nvPicPr>
        <p:blipFill>
          <a:blip r:embed="rId3"/>
          <a:srcRect l="2148" t="3454" r="51259" b="3495"/>
          <a:stretch>
            <a:fillRect/>
          </a:stretch>
        </p:blipFill>
        <p:spPr>
          <a:xfrm>
            <a:off x="1010285" y="449580"/>
            <a:ext cx="3992245" cy="59156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5460365" y="499046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57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75779" name="内容占位符 76802" descr="DSCN0414"/>
          <p:cNvPicPr>
            <a:picLocks noChangeAspect="1"/>
          </p:cNvPicPr>
          <p:nvPr/>
        </p:nvPicPr>
        <p:blipFill>
          <a:blip r:embed="rId3"/>
          <a:srcRect l="50818" t="855" b="4853"/>
          <a:stretch>
            <a:fillRect/>
          </a:stretch>
        </p:blipFill>
        <p:spPr>
          <a:xfrm>
            <a:off x="7494905" y="654685"/>
            <a:ext cx="4373880" cy="5884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内容占位符 76802" descr="DSCN0414"/>
          <p:cNvPicPr>
            <a:picLocks noChangeAspect="1"/>
          </p:cNvPicPr>
          <p:nvPr/>
        </p:nvPicPr>
        <p:blipFill>
          <a:blip r:embed="rId3"/>
          <a:srcRect t="1313" r="49668" b="3470"/>
          <a:stretch>
            <a:fillRect/>
          </a:stretch>
        </p:blipFill>
        <p:spPr>
          <a:xfrm>
            <a:off x="878840" y="626110"/>
            <a:ext cx="4476115" cy="594233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5650230" y="4961255"/>
            <a:ext cx="1541145" cy="1577975"/>
            <a:chOff x="8563" y="4531"/>
            <a:chExt cx="2427" cy="2485"/>
          </a:xfrm>
        </p:grpSpPr>
        <p:sp>
          <p:nvSpPr>
            <p:cNvPr id="5" name="图文框 4"/>
            <p:cNvSpPr/>
            <p:nvPr/>
          </p:nvSpPr>
          <p:spPr>
            <a:xfrm>
              <a:off x="8563" y="4531"/>
              <a:ext cx="2427" cy="2485"/>
            </a:xfrm>
            <a:prstGeom prst="frame">
              <a:avLst>
                <a:gd name="adj1" fmla="val 8821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  <a:noAutofit/>
            </a:bodyPr>
            <a:p>
              <a:pPr algn="ctr" defTabSz="914400"/>
              <a:endParaRPr lang="zh-CN" altLang="en-US" sz="80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94" y="5302"/>
              <a:ext cx="122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3200" b="1">
                  <a:solidFill>
                    <a:schemeClr val="tx1"/>
                  </a:solidFill>
                  <a:latin typeface="Aller Light"/>
                  <a:sym typeface="+mn-ea"/>
                </a:rPr>
                <a:t>58</a:t>
              </a:r>
              <a:endParaRPr lang="en-US" altLang="zh-CN" sz="3200" b="1">
                <a:solidFill>
                  <a:schemeClr val="tx1"/>
                </a:solidFill>
                <a:latin typeface="Aller Light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2502535" y="1554480"/>
            <a:ext cx="655066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ea typeface="+mn-lt"/>
                <a:cs typeface="+mn-lt"/>
                <a:sym typeface="+mn-ea"/>
              </a:rPr>
              <a:t>作业：</a:t>
            </a:r>
            <a:endParaRPr lang="zh-CN" altLang="en-US" sz="2800" b="1" dirty="0">
              <a:solidFill>
                <a:srgbClr val="C00000"/>
              </a:solidFill>
              <a:ea typeface="+mn-lt"/>
              <a:cs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ea typeface="+mn-lt"/>
                <a:cs typeface="+mn-lt"/>
                <a:sym typeface="+mn-ea"/>
              </a:rPr>
              <a:t>以六面体、圆柱、圆球、圆锥、棱锥等立体图形为元素，设计出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36</a:t>
            </a:r>
            <a:r>
              <a:rPr lang="zh-CN" altLang="en-US" sz="2800" b="1" dirty="0">
                <a:ea typeface="+mn-lt"/>
                <a:cs typeface="+mn-lt"/>
                <a:sym typeface="+mn-ea"/>
              </a:rPr>
              <a:t>种个以上创意图形。</a:t>
            </a:r>
            <a:endParaRPr lang="en-US" altLang="zh-CN" sz="2800" b="1" dirty="0">
              <a:ea typeface="+mn-lt"/>
              <a:cs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ea typeface="+mn-lt"/>
                <a:cs typeface="+mn-lt"/>
                <a:sym typeface="+mn-ea"/>
              </a:rPr>
              <a:t>规格：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3</a:t>
            </a:r>
            <a:r>
              <a:rPr lang="zh-CN" altLang="en-US" sz="2800" b="1" dirty="0">
                <a:ea typeface="+mn-lt"/>
                <a:cs typeface="+mn-lt"/>
                <a:sym typeface="+mn-ea"/>
              </a:rPr>
              <a:t>张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A4</a:t>
            </a:r>
            <a:r>
              <a:rPr lang="zh-CN" altLang="en-US" sz="2800" b="1" dirty="0">
                <a:ea typeface="+mn-lt"/>
                <a:cs typeface="+mn-lt"/>
                <a:sym typeface="+mn-ea"/>
              </a:rPr>
              <a:t>绘图纸（每张</a:t>
            </a:r>
            <a:r>
              <a:rPr lang="en-US" altLang="zh-CN" sz="2800" b="1" dirty="0">
                <a:ea typeface="+mn-lt"/>
                <a:cs typeface="+mn-lt"/>
                <a:sym typeface="+mn-ea"/>
              </a:rPr>
              <a:t>12</a:t>
            </a:r>
            <a:r>
              <a:rPr lang="zh-CN" altLang="en-US" sz="2800" b="1" dirty="0">
                <a:ea typeface="+mn-lt"/>
                <a:cs typeface="+mn-lt"/>
                <a:sym typeface="+mn-ea"/>
              </a:rPr>
              <a:t>个图形）。</a:t>
            </a:r>
            <a:endParaRPr lang="zh-CN" altLang="en-US" sz="2800"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11" name="文本框 25"/>
          <p:cNvSpPr>
            <a:spLocks noChangeArrowheads="1"/>
          </p:cNvSpPr>
          <p:nvPr/>
        </p:nvSpPr>
        <p:spPr bwMode="auto">
          <a:xfrm>
            <a:off x="2802374" y="2158843"/>
            <a:ext cx="658725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/>
            <a:r>
              <a:rPr lang="en-US" altLang="zh-CN" sz="9600" b="1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等线" panose="02010600030101010101" charset="-122"/>
                <a:sym typeface="+mn-lt"/>
              </a:rPr>
              <a:t>THANK  YOU</a:t>
            </a:r>
            <a:endParaRPr lang="zh-CN" altLang="en-US" sz="9600" b="1" dirty="0">
              <a:ln w="12700">
                <a:noFill/>
              </a:ln>
              <a:blipFill>
                <a:blip r:embed="rId3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等线" panose="02010600030101010101" charset="-122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56443" y="3728503"/>
            <a:ext cx="4879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kumimoji="1" lang="en-US" altLang="zh-CN" sz="2800">
                <a:solidFill>
                  <a:schemeClr val="bg1">
                    <a:lumMod val="65000"/>
                  </a:schemeClr>
                </a:solidFill>
                <a:latin typeface="+mn-ea"/>
              </a:rPr>
              <a:t>B E A U T Y   O F   L I F E</a:t>
            </a:r>
            <a:endParaRPr kumimoji="1" lang="zh-CN" altLang="en-US" sz="28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screen"/>
          <a:srcRect b="20461"/>
          <a:stretch>
            <a:fillRect/>
          </a:stretch>
        </p:blipFill>
        <p:spPr>
          <a:xfrm rot="3022029">
            <a:off x="-2229004" y="3624921"/>
            <a:ext cx="6329470" cy="3398229"/>
          </a:xfrm>
          <a:custGeom>
            <a:avLst/>
            <a:gdLst>
              <a:gd name="connsiteX0" fmla="*/ 0 w 6329470"/>
              <a:gd name="connsiteY0" fmla="*/ 0 h 3398229"/>
              <a:gd name="connsiteX1" fmla="*/ 6329470 w 6329470"/>
              <a:gd name="connsiteY1" fmla="*/ 0 h 3398229"/>
              <a:gd name="connsiteX2" fmla="*/ 6329470 w 6329470"/>
              <a:gd name="connsiteY2" fmla="*/ 282911 h 3398229"/>
              <a:gd name="connsiteX3" fmla="*/ 3749244 w 6329470"/>
              <a:gd name="connsiteY3" fmla="*/ 3398229 h 3398229"/>
              <a:gd name="connsiteX4" fmla="*/ 0 w 6329470"/>
              <a:gd name="connsiteY4" fmla="*/ 292963 h 339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9470" h="3398229">
                <a:moveTo>
                  <a:pt x="0" y="0"/>
                </a:moveTo>
                <a:lnTo>
                  <a:pt x="6329470" y="0"/>
                </a:lnTo>
                <a:lnTo>
                  <a:pt x="6329470" y="282911"/>
                </a:lnTo>
                <a:lnTo>
                  <a:pt x="3749244" y="3398229"/>
                </a:lnTo>
                <a:lnTo>
                  <a:pt x="0" y="292963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/>
          <a:srcRect b="10631"/>
          <a:stretch>
            <a:fillRect/>
          </a:stretch>
        </p:blipFill>
        <p:spPr>
          <a:xfrm rot="13174182">
            <a:off x="7660716" y="-702726"/>
            <a:ext cx="6049170" cy="3649106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4" name="任意多边形 10"/>
          <p:cNvSpPr/>
          <p:nvPr/>
        </p:nvSpPr>
        <p:spPr>
          <a:xfrm rot="21300000">
            <a:off x="4871720" y="1882140"/>
            <a:ext cx="939800" cy="1025525"/>
          </a:xfrm>
          <a:custGeom>
            <a:avLst/>
            <a:gdLst>
              <a:gd name="connsiteX0" fmla="*/ 1170878 w 1176453"/>
              <a:gd name="connsiteY0" fmla="*/ 741556 h 1143000"/>
              <a:gd name="connsiteX1" fmla="*/ 585439 w 1176453"/>
              <a:gd name="connsiteY1" fmla="*/ 0 h 1143000"/>
              <a:gd name="connsiteX2" fmla="*/ 390292 w 1176453"/>
              <a:gd name="connsiteY2" fmla="*/ 22302 h 1143000"/>
              <a:gd name="connsiteX3" fmla="*/ 0 w 1176453"/>
              <a:gd name="connsiteY3" fmla="*/ 998034 h 1143000"/>
              <a:gd name="connsiteX4" fmla="*/ 117087 w 1176453"/>
              <a:gd name="connsiteY4" fmla="*/ 1143000 h 1143000"/>
              <a:gd name="connsiteX5" fmla="*/ 1020336 w 1176453"/>
              <a:gd name="connsiteY5" fmla="*/ 1143000 h 1143000"/>
              <a:gd name="connsiteX6" fmla="*/ 1137424 w 1176453"/>
              <a:gd name="connsiteY6" fmla="*/ 1042639 h 1143000"/>
              <a:gd name="connsiteX7" fmla="*/ 1176453 w 1176453"/>
              <a:gd name="connsiteY7" fmla="*/ 841917 h 1143000"/>
              <a:gd name="connsiteX8" fmla="*/ 1170878 w 1176453"/>
              <a:gd name="connsiteY8" fmla="*/ 741556 h 1143000"/>
              <a:gd name="connsiteX0-1" fmla="*/ 1170878 w 1176453"/>
              <a:gd name="connsiteY0-2" fmla="*/ 741556 h 1143000"/>
              <a:gd name="connsiteX1-3" fmla="*/ 585439 w 1176453"/>
              <a:gd name="connsiteY1-4" fmla="*/ 0 h 1143000"/>
              <a:gd name="connsiteX2-5" fmla="*/ 390292 w 1176453"/>
              <a:gd name="connsiteY2-6" fmla="*/ 22302 h 1143000"/>
              <a:gd name="connsiteX3-7" fmla="*/ 0 w 1176453"/>
              <a:gd name="connsiteY3-8" fmla="*/ 998034 h 1143000"/>
              <a:gd name="connsiteX4-9" fmla="*/ 117087 w 1176453"/>
              <a:gd name="connsiteY4-10" fmla="*/ 1143000 h 1143000"/>
              <a:gd name="connsiteX5-11" fmla="*/ 1020336 w 1176453"/>
              <a:gd name="connsiteY5-12" fmla="*/ 1143000 h 1143000"/>
              <a:gd name="connsiteX6-13" fmla="*/ 1137424 w 1176453"/>
              <a:gd name="connsiteY6-14" fmla="*/ 1042639 h 1143000"/>
              <a:gd name="connsiteX7-15" fmla="*/ 1176453 w 1176453"/>
              <a:gd name="connsiteY7-16" fmla="*/ 841917 h 1143000"/>
              <a:gd name="connsiteX8-17" fmla="*/ 1170878 w 1176453"/>
              <a:gd name="connsiteY8-18" fmla="*/ 741556 h 1143000"/>
              <a:gd name="connsiteX0-19" fmla="*/ 1170878 w 1176453"/>
              <a:gd name="connsiteY0-20" fmla="*/ 741556 h 1143000"/>
              <a:gd name="connsiteX1-21" fmla="*/ 585439 w 1176453"/>
              <a:gd name="connsiteY1-22" fmla="*/ 0 h 1143000"/>
              <a:gd name="connsiteX2-23" fmla="*/ 390292 w 1176453"/>
              <a:gd name="connsiteY2-24" fmla="*/ 22302 h 1143000"/>
              <a:gd name="connsiteX3-25" fmla="*/ 0 w 1176453"/>
              <a:gd name="connsiteY3-26" fmla="*/ 998034 h 1143000"/>
              <a:gd name="connsiteX4-27" fmla="*/ 117087 w 1176453"/>
              <a:gd name="connsiteY4-28" fmla="*/ 1143000 h 1143000"/>
              <a:gd name="connsiteX5-29" fmla="*/ 1020336 w 1176453"/>
              <a:gd name="connsiteY5-30" fmla="*/ 1143000 h 1143000"/>
              <a:gd name="connsiteX6-31" fmla="*/ 1137424 w 1176453"/>
              <a:gd name="connsiteY6-32" fmla="*/ 1042639 h 1143000"/>
              <a:gd name="connsiteX7-33" fmla="*/ 1176453 w 1176453"/>
              <a:gd name="connsiteY7-34" fmla="*/ 841917 h 1143000"/>
              <a:gd name="connsiteX8-35" fmla="*/ 1170878 w 1176453"/>
              <a:gd name="connsiteY8-36" fmla="*/ 741556 h 1143000"/>
              <a:gd name="connsiteX0-37" fmla="*/ 1170878 w 1176453"/>
              <a:gd name="connsiteY0-38" fmla="*/ 754669 h 1156113"/>
              <a:gd name="connsiteX1-39" fmla="*/ 585439 w 1176453"/>
              <a:gd name="connsiteY1-40" fmla="*/ 13113 h 1156113"/>
              <a:gd name="connsiteX2-41" fmla="*/ 390292 w 1176453"/>
              <a:gd name="connsiteY2-42" fmla="*/ 35415 h 1156113"/>
              <a:gd name="connsiteX3-43" fmla="*/ 0 w 1176453"/>
              <a:gd name="connsiteY3-44" fmla="*/ 1011147 h 1156113"/>
              <a:gd name="connsiteX4-45" fmla="*/ 117087 w 1176453"/>
              <a:gd name="connsiteY4-46" fmla="*/ 1156113 h 1156113"/>
              <a:gd name="connsiteX5-47" fmla="*/ 1020336 w 1176453"/>
              <a:gd name="connsiteY5-48" fmla="*/ 1156113 h 1156113"/>
              <a:gd name="connsiteX6-49" fmla="*/ 1137424 w 1176453"/>
              <a:gd name="connsiteY6-50" fmla="*/ 1055752 h 1156113"/>
              <a:gd name="connsiteX7-51" fmla="*/ 1176453 w 1176453"/>
              <a:gd name="connsiteY7-52" fmla="*/ 855030 h 1156113"/>
              <a:gd name="connsiteX8-53" fmla="*/ 1170878 w 1176453"/>
              <a:gd name="connsiteY8-54" fmla="*/ 754669 h 1156113"/>
              <a:gd name="connsiteX0-55" fmla="*/ 1170878 w 1176453"/>
              <a:gd name="connsiteY0-56" fmla="*/ 779400 h 1180844"/>
              <a:gd name="connsiteX1-57" fmla="*/ 585439 w 1176453"/>
              <a:gd name="connsiteY1-58" fmla="*/ 37844 h 1180844"/>
              <a:gd name="connsiteX2-59" fmla="*/ 390292 w 1176453"/>
              <a:gd name="connsiteY2-60" fmla="*/ 60146 h 1180844"/>
              <a:gd name="connsiteX3-61" fmla="*/ 0 w 1176453"/>
              <a:gd name="connsiteY3-62" fmla="*/ 1035878 h 1180844"/>
              <a:gd name="connsiteX4-63" fmla="*/ 117087 w 1176453"/>
              <a:gd name="connsiteY4-64" fmla="*/ 1180844 h 1180844"/>
              <a:gd name="connsiteX5-65" fmla="*/ 1020336 w 1176453"/>
              <a:gd name="connsiteY5-66" fmla="*/ 1180844 h 1180844"/>
              <a:gd name="connsiteX6-67" fmla="*/ 1137424 w 1176453"/>
              <a:gd name="connsiteY6-68" fmla="*/ 1080483 h 1180844"/>
              <a:gd name="connsiteX7-69" fmla="*/ 1176453 w 1176453"/>
              <a:gd name="connsiteY7-70" fmla="*/ 879761 h 1180844"/>
              <a:gd name="connsiteX8-71" fmla="*/ 1170878 w 1176453"/>
              <a:gd name="connsiteY8-72" fmla="*/ 779400 h 1180844"/>
              <a:gd name="connsiteX0-73" fmla="*/ 1171143 w 1176718"/>
              <a:gd name="connsiteY0-74" fmla="*/ 779400 h 1180844"/>
              <a:gd name="connsiteX1-75" fmla="*/ 585704 w 1176718"/>
              <a:gd name="connsiteY1-76" fmla="*/ 37844 h 1180844"/>
              <a:gd name="connsiteX2-77" fmla="*/ 390557 w 1176718"/>
              <a:gd name="connsiteY2-78" fmla="*/ 60146 h 1180844"/>
              <a:gd name="connsiteX3-79" fmla="*/ 265 w 1176718"/>
              <a:gd name="connsiteY3-80" fmla="*/ 1035878 h 1180844"/>
              <a:gd name="connsiteX4-81" fmla="*/ 117352 w 1176718"/>
              <a:gd name="connsiteY4-82" fmla="*/ 1180844 h 1180844"/>
              <a:gd name="connsiteX5-83" fmla="*/ 1020601 w 1176718"/>
              <a:gd name="connsiteY5-84" fmla="*/ 1180844 h 1180844"/>
              <a:gd name="connsiteX6-85" fmla="*/ 1137689 w 1176718"/>
              <a:gd name="connsiteY6-86" fmla="*/ 1080483 h 1180844"/>
              <a:gd name="connsiteX7-87" fmla="*/ 1176718 w 1176718"/>
              <a:gd name="connsiteY7-88" fmla="*/ 879761 h 1180844"/>
              <a:gd name="connsiteX8-89" fmla="*/ 1171143 w 1176718"/>
              <a:gd name="connsiteY8-90" fmla="*/ 779400 h 1180844"/>
              <a:gd name="connsiteX0-91" fmla="*/ 1171231 w 1176806"/>
              <a:gd name="connsiteY0-92" fmla="*/ 779400 h 1180844"/>
              <a:gd name="connsiteX1-93" fmla="*/ 585792 w 1176806"/>
              <a:gd name="connsiteY1-94" fmla="*/ 37844 h 1180844"/>
              <a:gd name="connsiteX2-95" fmla="*/ 390645 w 1176806"/>
              <a:gd name="connsiteY2-96" fmla="*/ 60146 h 1180844"/>
              <a:gd name="connsiteX3-97" fmla="*/ 353 w 1176806"/>
              <a:gd name="connsiteY3-98" fmla="*/ 1035878 h 1180844"/>
              <a:gd name="connsiteX4-99" fmla="*/ 117440 w 1176806"/>
              <a:gd name="connsiteY4-100" fmla="*/ 1180844 h 1180844"/>
              <a:gd name="connsiteX5-101" fmla="*/ 1020689 w 1176806"/>
              <a:gd name="connsiteY5-102" fmla="*/ 1180844 h 1180844"/>
              <a:gd name="connsiteX6-103" fmla="*/ 1137777 w 1176806"/>
              <a:gd name="connsiteY6-104" fmla="*/ 1080483 h 1180844"/>
              <a:gd name="connsiteX7-105" fmla="*/ 1176806 w 1176806"/>
              <a:gd name="connsiteY7-106" fmla="*/ 879761 h 1180844"/>
              <a:gd name="connsiteX8-107" fmla="*/ 1171231 w 1176806"/>
              <a:gd name="connsiteY8-108" fmla="*/ 779400 h 1180844"/>
              <a:gd name="connsiteX0-109" fmla="*/ 1171231 w 1176806"/>
              <a:gd name="connsiteY0-110" fmla="*/ 779400 h 1180844"/>
              <a:gd name="connsiteX1-111" fmla="*/ 585792 w 1176806"/>
              <a:gd name="connsiteY1-112" fmla="*/ 37844 h 1180844"/>
              <a:gd name="connsiteX2-113" fmla="*/ 390645 w 1176806"/>
              <a:gd name="connsiteY2-114" fmla="*/ 60146 h 1180844"/>
              <a:gd name="connsiteX3-115" fmla="*/ 353 w 1176806"/>
              <a:gd name="connsiteY3-116" fmla="*/ 1035878 h 1180844"/>
              <a:gd name="connsiteX4-117" fmla="*/ 117440 w 1176806"/>
              <a:gd name="connsiteY4-118" fmla="*/ 1180844 h 1180844"/>
              <a:gd name="connsiteX5-119" fmla="*/ 1020689 w 1176806"/>
              <a:gd name="connsiteY5-120" fmla="*/ 1180844 h 1180844"/>
              <a:gd name="connsiteX6-121" fmla="*/ 1137777 w 1176806"/>
              <a:gd name="connsiteY6-122" fmla="*/ 1080483 h 1180844"/>
              <a:gd name="connsiteX7-123" fmla="*/ 1176806 w 1176806"/>
              <a:gd name="connsiteY7-124" fmla="*/ 879761 h 1180844"/>
              <a:gd name="connsiteX8-125" fmla="*/ 1171231 w 1176806"/>
              <a:gd name="connsiteY8-126" fmla="*/ 779400 h 1180844"/>
              <a:gd name="connsiteX0-127" fmla="*/ 1171231 w 1176806"/>
              <a:gd name="connsiteY0-128" fmla="*/ 779400 h 1180844"/>
              <a:gd name="connsiteX1-129" fmla="*/ 585792 w 1176806"/>
              <a:gd name="connsiteY1-130" fmla="*/ 37844 h 1180844"/>
              <a:gd name="connsiteX2-131" fmla="*/ 390645 w 1176806"/>
              <a:gd name="connsiteY2-132" fmla="*/ 60146 h 1180844"/>
              <a:gd name="connsiteX3-133" fmla="*/ 353 w 1176806"/>
              <a:gd name="connsiteY3-134" fmla="*/ 1035878 h 1180844"/>
              <a:gd name="connsiteX4-135" fmla="*/ 117440 w 1176806"/>
              <a:gd name="connsiteY4-136" fmla="*/ 1180844 h 1180844"/>
              <a:gd name="connsiteX5-137" fmla="*/ 1020689 w 1176806"/>
              <a:gd name="connsiteY5-138" fmla="*/ 1180844 h 1180844"/>
              <a:gd name="connsiteX6-139" fmla="*/ 1137777 w 1176806"/>
              <a:gd name="connsiteY6-140" fmla="*/ 1080483 h 1180844"/>
              <a:gd name="connsiteX7-141" fmla="*/ 1176806 w 1176806"/>
              <a:gd name="connsiteY7-142" fmla="*/ 879761 h 1180844"/>
              <a:gd name="connsiteX8-143" fmla="*/ 1171231 w 1176806"/>
              <a:gd name="connsiteY8-144" fmla="*/ 779400 h 1180844"/>
              <a:gd name="connsiteX0-145" fmla="*/ 1171231 w 1176806"/>
              <a:gd name="connsiteY0-146" fmla="*/ 779400 h 1180844"/>
              <a:gd name="connsiteX1-147" fmla="*/ 585792 w 1176806"/>
              <a:gd name="connsiteY1-148" fmla="*/ 37844 h 1180844"/>
              <a:gd name="connsiteX2-149" fmla="*/ 390645 w 1176806"/>
              <a:gd name="connsiteY2-150" fmla="*/ 60146 h 1180844"/>
              <a:gd name="connsiteX3-151" fmla="*/ 353 w 1176806"/>
              <a:gd name="connsiteY3-152" fmla="*/ 1035878 h 1180844"/>
              <a:gd name="connsiteX4-153" fmla="*/ 117440 w 1176806"/>
              <a:gd name="connsiteY4-154" fmla="*/ 1180844 h 1180844"/>
              <a:gd name="connsiteX5-155" fmla="*/ 1020689 w 1176806"/>
              <a:gd name="connsiteY5-156" fmla="*/ 1180844 h 1180844"/>
              <a:gd name="connsiteX6-157" fmla="*/ 1137777 w 1176806"/>
              <a:gd name="connsiteY6-158" fmla="*/ 1080483 h 1180844"/>
              <a:gd name="connsiteX7-159" fmla="*/ 1176806 w 1176806"/>
              <a:gd name="connsiteY7-160" fmla="*/ 879761 h 1180844"/>
              <a:gd name="connsiteX8-161" fmla="*/ 1171231 w 1176806"/>
              <a:gd name="connsiteY8-162" fmla="*/ 779400 h 1180844"/>
              <a:gd name="connsiteX0-163" fmla="*/ 1171231 w 1176806"/>
              <a:gd name="connsiteY0-164" fmla="*/ 779400 h 1180844"/>
              <a:gd name="connsiteX1-165" fmla="*/ 585792 w 1176806"/>
              <a:gd name="connsiteY1-166" fmla="*/ 37844 h 1180844"/>
              <a:gd name="connsiteX2-167" fmla="*/ 390645 w 1176806"/>
              <a:gd name="connsiteY2-168" fmla="*/ 60146 h 1180844"/>
              <a:gd name="connsiteX3-169" fmla="*/ 353 w 1176806"/>
              <a:gd name="connsiteY3-170" fmla="*/ 1035878 h 1180844"/>
              <a:gd name="connsiteX4-171" fmla="*/ 117440 w 1176806"/>
              <a:gd name="connsiteY4-172" fmla="*/ 1180844 h 1180844"/>
              <a:gd name="connsiteX5-173" fmla="*/ 1020689 w 1176806"/>
              <a:gd name="connsiteY5-174" fmla="*/ 1180844 h 1180844"/>
              <a:gd name="connsiteX6-175" fmla="*/ 1137777 w 1176806"/>
              <a:gd name="connsiteY6-176" fmla="*/ 1080483 h 1180844"/>
              <a:gd name="connsiteX7-177" fmla="*/ 1176806 w 1176806"/>
              <a:gd name="connsiteY7-178" fmla="*/ 879761 h 1180844"/>
              <a:gd name="connsiteX8-179" fmla="*/ 1171231 w 1176806"/>
              <a:gd name="connsiteY8-180" fmla="*/ 779400 h 1180844"/>
              <a:gd name="connsiteX0-181" fmla="*/ 1171231 w 1189891"/>
              <a:gd name="connsiteY0-182" fmla="*/ 779400 h 1180844"/>
              <a:gd name="connsiteX1-183" fmla="*/ 585792 w 1189891"/>
              <a:gd name="connsiteY1-184" fmla="*/ 37844 h 1180844"/>
              <a:gd name="connsiteX2-185" fmla="*/ 390645 w 1189891"/>
              <a:gd name="connsiteY2-186" fmla="*/ 60146 h 1180844"/>
              <a:gd name="connsiteX3-187" fmla="*/ 353 w 1189891"/>
              <a:gd name="connsiteY3-188" fmla="*/ 1035878 h 1180844"/>
              <a:gd name="connsiteX4-189" fmla="*/ 117440 w 1189891"/>
              <a:gd name="connsiteY4-190" fmla="*/ 1180844 h 1180844"/>
              <a:gd name="connsiteX5-191" fmla="*/ 1020689 w 1189891"/>
              <a:gd name="connsiteY5-192" fmla="*/ 1180844 h 1180844"/>
              <a:gd name="connsiteX6-193" fmla="*/ 1137777 w 1189891"/>
              <a:gd name="connsiteY6-194" fmla="*/ 1080483 h 1180844"/>
              <a:gd name="connsiteX7-195" fmla="*/ 1176806 w 1189891"/>
              <a:gd name="connsiteY7-196" fmla="*/ 879761 h 1180844"/>
              <a:gd name="connsiteX8-197" fmla="*/ 1171231 w 1189891"/>
              <a:gd name="connsiteY8-198" fmla="*/ 779400 h 1180844"/>
              <a:gd name="connsiteX0-199" fmla="*/ 1171231 w 1194829"/>
              <a:gd name="connsiteY0-200" fmla="*/ 779400 h 1180844"/>
              <a:gd name="connsiteX1-201" fmla="*/ 585792 w 1194829"/>
              <a:gd name="connsiteY1-202" fmla="*/ 37844 h 1180844"/>
              <a:gd name="connsiteX2-203" fmla="*/ 390645 w 1194829"/>
              <a:gd name="connsiteY2-204" fmla="*/ 60146 h 1180844"/>
              <a:gd name="connsiteX3-205" fmla="*/ 353 w 1194829"/>
              <a:gd name="connsiteY3-206" fmla="*/ 1035878 h 1180844"/>
              <a:gd name="connsiteX4-207" fmla="*/ 117440 w 1194829"/>
              <a:gd name="connsiteY4-208" fmla="*/ 1180844 h 1180844"/>
              <a:gd name="connsiteX5-209" fmla="*/ 1020689 w 1194829"/>
              <a:gd name="connsiteY5-210" fmla="*/ 1180844 h 1180844"/>
              <a:gd name="connsiteX6-211" fmla="*/ 1137777 w 1194829"/>
              <a:gd name="connsiteY6-212" fmla="*/ 1080483 h 1180844"/>
              <a:gd name="connsiteX7-213" fmla="*/ 1176806 w 1194829"/>
              <a:gd name="connsiteY7-214" fmla="*/ 879761 h 1180844"/>
              <a:gd name="connsiteX8-215" fmla="*/ 1171231 w 1194829"/>
              <a:gd name="connsiteY8-216" fmla="*/ 779400 h 11808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194829" h="1180844">
                <a:moveTo>
                  <a:pt x="1171231" y="779400"/>
                </a:moveTo>
                <a:lnTo>
                  <a:pt x="585792" y="37844"/>
                </a:lnTo>
                <a:cubicBezTo>
                  <a:pt x="520743" y="-21629"/>
                  <a:pt x="455694" y="-8619"/>
                  <a:pt x="390645" y="60146"/>
                </a:cubicBezTo>
                <a:cubicBezTo>
                  <a:pt x="171338" y="262727"/>
                  <a:pt x="13363" y="643727"/>
                  <a:pt x="353" y="1035878"/>
                </a:cubicBezTo>
                <a:cubicBezTo>
                  <a:pt x="-5223" y="1145532"/>
                  <a:pt x="56108" y="1165976"/>
                  <a:pt x="117440" y="1180844"/>
                </a:cubicBezTo>
                <a:lnTo>
                  <a:pt x="1020689" y="1180844"/>
                </a:lnTo>
                <a:cubicBezTo>
                  <a:pt x="1082020" y="1169692"/>
                  <a:pt x="1109899" y="1125088"/>
                  <a:pt x="1137777" y="1080483"/>
                </a:cubicBezTo>
                <a:cubicBezTo>
                  <a:pt x="1122909" y="1013576"/>
                  <a:pt x="1130342" y="941092"/>
                  <a:pt x="1176806" y="879761"/>
                </a:cubicBezTo>
                <a:cubicBezTo>
                  <a:pt x="1219553" y="835155"/>
                  <a:pt x="1173089" y="812854"/>
                  <a:pt x="1171231" y="77940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任意多边形 12"/>
          <p:cNvSpPr/>
          <p:nvPr/>
        </p:nvSpPr>
        <p:spPr>
          <a:xfrm rot="180000">
            <a:off x="6396990" y="1982470"/>
            <a:ext cx="830580" cy="1408430"/>
          </a:xfrm>
          <a:custGeom>
            <a:avLst/>
            <a:gdLst>
              <a:gd name="connsiteX0" fmla="*/ 791736 w 903248"/>
              <a:gd name="connsiteY0" fmla="*/ 0 h 1828800"/>
              <a:gd name="connsiteX1" fmla="*/ 0 w 903248"/>
              <a:gd name="connsiteY1" fmla="*/ 802888 h 1828800"/>
              <a:gd name="connsiteX2" fmla="*/ 5575 w 903248"/>
              <a:gd name="connsiteY2" fmla="*/ 1098396 h 1828800"/>
              <a:gd name="connsiteX3" fmla="*/ 713678 w 903248"/>
              <a:gd name="connsiteY3" fmla="*/ 1828800 h 1828800"/>
              <a:gd name="connsiteX4" fmla="*/ 836341 w 903248"/>
              <a:gd name="connsiteY4" fmla="*/ 1806498 h 1828800"/>
              <a:gd name="connsiteX5" fmla="*/ 903248 w 903248"/>
              <a:gd name="connsiteY5" fmla="*/ 5576 h 1828800"/>
              <a:gd name="connsiteX6" fmla="*/ 791736 w 903248"/>
              <a:gd name="connsiteY6" fmla="*/ 0 h 1828800"/>
              <a:gd name="connsiteX0-1" fmla="*/ 791736 w 1136822"/>
              <a:gd name="connsiteY0-2" fmla="*/ 0 h 1828800"/>
              <a:gd name="connsiteX1-3" fmla="*/ 0 w 1136822"/>
              <a:gd name="connsiteY1-4" fmla="*/ 802888 h 1828800"/>
              <a:gd name="connsiteX2-5" fmla="*/ 5575 w 1136822"/>
              <a:gd name="connsiteY2-6" fmla="*/ 1098396 h 1828800"/>
              <a:gd name="connsiteX3-7" fmla="*/ 713678 w 1136822"/>
              <a:gd name="connsiteY3-8" fmla="*/ 1828800 h 1828800"/>
              <a:gd name="connsiteX4-9" fmla="*/ 836341 w 1136822"/>
              <a:gd name="connsiteY4-10" fmla="*/ 1806498 h 1828800"/>
              <a:gd name="connsiteX5-11" fmla="*/ 903248 w 1136822"/>
              <a:gd name="connsiteY5-12" fmla="*/ 5576 h 1828800"/>
              <a:gd name="connsiteX6-13" fmla="*/ 791736 w 1136822"/>
              <a:gd name="connsiteY6-14" fmla="*/ 0 h 1828800"/>
              <a:gd name="connsiteX0-15" fmla="*/ 791736 w 1224674"/>
              <a:gd name="connsiteY0-16" fmla="*/ 0 h 1828800"/>
              <a:gd name="connsiteX1-17" fmla="*/ 0 w 1224674"/>
              <a:gd name="connsiteY1-18" fmla="*/ 802888 h 1828800"/>
              <a:gd name="connsiteX2-19" fmla="*/ 5575 w 1224674"/>
              <a:gd name="connsiteY2-20" fmla="*/ 1098396 h 1828800"/>
              <a:gd name="connsiteX3-21" fmla="*/ 713678 w 1224674"/>
              <a:gd name="connsiteY3-22" fmla="*/ 1828800 h 1828800"/>
              <a:gd name="connsiteX4-23" fmla="*/ 836341 w 1224674"/>
              <a:gd name="connsiteY4-24" fmla="*/ 1806498 h 1828800"/>
              <a:gd name="connsiteX5-25" fmla="*/ 903248 w 1224674"/>
              <a:gd name="connsiteY5-26" fmla="*/ 5576 h 1828800"/>
              <a:gd name="connsiteX6-27" fmla="*/ 791736 w 1224674"/>
              <a:gd name="connsiteY6-28" fmla="*/ 0 h 1828800"/>
              <a:gd name="connsiteX0-29" fmla="*/ 791736 w 1224674"/>
              <a:gd name="connsiteY0-30" fmla="*/ 0 h 1830231"/>
              <a:gd name="connsiteX1-31" fmla="*/ 0 w 1224674"/>
              <a:gd name="connsiteY1-32" fmla="*/ 802888 h 1830231"/>
              <a:gd name="connsiteX2-33" fmla="*/ 5575 w 1224674"/>
              <a:gd name="connsiteY2-34" fmla="*/ 1098396 h 1830231"/>
              <a:gd name="connsiteX3-35" fmla="*/ 713678 w 1224674"/>
              <a:gd name="connsiteY3-36" fmla="*/ 1828800 h 1830231"/>
              <a:gd name="connsiteX4-37" fmla="*/ 836341 w 1224674"/>
              <a:gd name="connsiteY4-38" fmla="*/ 1806498 h 1830231"/>
              <a:gd name="connsiteX5-39" fmla="*/ 903248 w 1224674"/>
              <a:gd name="connsiteY5-40" fmla="*/ 5576 h 1830231"/>
              <a:gd name="connsiteX6-41" fmla="*/ 791736 w 1224674"/>
              <a:gd name="connsiteY6-42" fmla="*/ 0 h 1830231"/>
              <a:gd name="connsiteX0-43" fmla="*/ 791736 w 1224674"/>
              <a:gd name="connsiteY0-44" fmla="*/ 0 h 1848859"/>
              <a:gd name="connsiteX1-45" fmla="*/ 0 w 1224674"/>
              <a:gd name="connsiteY1-46" fmla="*/ 802888 h 1848859"/>
              <a:gd name="connsiteX2-47" fmla="*/ 5575 w 1224674"/>
              <a:gd name="connsiteY2-48" fmla="*/ 1098396 h 1848859"/>
              <a:gd name="connsiteX3-49" fmla="*/ 713678 w 1224674"/>
              <a:gd name="connsiteY3-50" fmla="*/ 1828800 h 1848859"/>
              <a:gd name="connsiteX4-51" fmla="*/ 836341 w 1224674"/>
              <a:gd name="connsiteY4-52" fmla="*/ 1806498 h 1848859"/>
              <a:gd name="connsiteX5-53" fmla="*/ 903248 w 1224674"/>
              <a:gd name="connsiteY5-54" fmla="*/ 5576 h 1848859"/>
              <a:gd name="connsiteX6-55" fmla="*/ 791736 w 1224674"/>
              <a:gd name="connsiteY6-56" fmla="*/ 0 h 1848859"/>
              <a:gd name="connsiteX0-57" fmla="*/ 815320 w 1248258"/>
              <a:gd name="connsiteY0-58" fmla="*/ 0 h 1848859"/>
              <a:gd name="connsiteX1-59" fmla="*/ 23584 w 1248258"/>
              <a:gd name="connsiteY1-60" fmla="*/ 802888 h 1848859"/>
              <a:gd name="connsiteX2-61" fmla="*/ 29159 w 1248258"/>
              <a:gd name="connsiteY2-62" fmla="*/ 1098396 h 1848859"/>
              <a:gd name="connsiteX3-63" fmla="*/ 737262 w 1248258"/>
              <a:gd name="connsiteY3-64" fmla="*/ 1828800 h 1848859"/>
              <a:gd name="connsiteX4-65" fmla="*/ 859925 w 1248258"/>
              <a:gd name="connsiteY4-66" fmla="*/ 1806498 h 1848859"/>
              <a:gd name="connsiteX5-67" fmla="*/ 926832 w 1248258"/>
              <a:gd name="connsiteY5-68" fmla="*/ 5576 h 1848859"/>
              <a:gd name="connsiteX6-69" fmla="*/ 815320 w 1248258"/>
              <a:gd name="connsiteY6-70" fmla="*/ 0 h 1848859"/>
              <a:gd name="connsiteX0-71" fmla="*/ 807953 w 1240891"/>
              <a:gd name="connsiteY0-72" fmla="*/ 0 h 1848859"/>
              <a:gd name="connsiteX1-73" fmla="*/ 16217 w 1240891"/>
              <a:gd name="connsiteY1-74" fmla="*/ 802888 h 1848859"/>
              <a:gd name="connsiteX2-75" fmla="*/ 21792 w 1240891"/>
              <a:gd name="connsiteY2-76" fmla="*/ 1098396 h 1848859"/>
              <a:gd name="connsiteX3-77" fmla="*/ 729895 w 1240891"/>
              <a:gd name="connsiteY3-78" fmla="*/ 1828800 h 1848859"/>
              <a:gd name="connsiteX4-79" fmla="*/ 852558 w 1240891"/>
              <a:gd name="connsiteY4-80" fmla="*/ 1806498 h 1848859"/>
              <a:gd name="connsiteX5-81" fmla="*/ 919465 w 1240891"/>
              <a:gd name="connsiteY5-82" fmla="*/ 5576 h 1848859"/>
              <a:gd name="connsiteX6-83" fmla="*/ 807953 w 1240891"/>
              <a:gd name="connsiteY6-84" fmla="*/ 0 h 1848859"/>
              <a:gd name="connsiteX0-85" fmla="*/ 807953 w 1240891"/>
              <a:gd name="connsiteY0-86" fmla="*/ 20494 h 1869353"/>
              <a:gd name="connsiteX1-87" fmla="*/ 16217 w 1240891"/>
              <a:gd name="connsiteY1-88" fmla="*/ 823382 h 1869353"/>
              <a:gd name="connsiteX2-89" fmla="*/ 21792 w 1240891"/>
              <a:gd name="connsiteY2-90" fmla="*/ 1118890 h 1869353"/>
              <a:gd name="connsiteX3-91" fmla="*/ 729895 w 1240891"/>
              <a:gd name="connsiteY3-92" fmla="*/ 1849294 h 1869353"/>
              <a:gd name="connsiteX4-93" fmla="*/ 852558 w 1240891"/>
              <a:gd name="connsiteY4-94" fmla="*/ 1826992 h 1869353"/>
              <a:gd name="connsiteX5-95" fmla="*/ 919465 w 1240891"/>
              <a:gd name="connsiteY5-96" fmla="*/ 26070 h 1869353"/>
              <a:gd name="connsiteX6-97" fmla="*/ 807953 w 1240891"/>
              <a:gd name="connsiteY6-98" fmla="*/ 20494 h 1869353"/>
              <a:gd name="connsiteX0-99" fmla="*/ 807953 w 1240891"/>
              <a:gd name="connsiteY0-100" fmla="*/ 25879 h 1874738"/>
              <a:gd name="connsiteX1-101" fmla="*/ 16217 w 1240891"/>
              <a:gd name="connsiteY1-102" fmla="*/ 828767 h 1874738"/>
              <a:gd name="connsiteX2-103" fmla="*/ 21792 w 1240891"/>
              <a:gd name="connsiteY2-104" fmla="*/ 1124275 h 1874738"/>
              <a:gd name="connsiteX3-105" fmla="*/ 729895 w 1240891"/>
              <a:gd name="connsiteY3-106" fmla="*/ 1854679 h 1874738"/>
              <a:gd name="connsiteX4-107" fmla="*/ 852558 w 1240891"/>
              <a:gd name="connsiteY4-108" fmla="*/ 1832377 h 1874738"/>
              <a:gd name="connsiteX5-109" fmla="*/ 919465 w 1240891"/>
              <a:gd name="connsiteY5-110" fmla="*/ 31455 h 1874738"/>
              <a:gd name="connsiteX6-111" fmla="*/ 807953 w 1240891"/>
              <a:gd name="connsiteY6-112" fmla="*/ 25879 h 18747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40891" h="1874738">
                <a:moveTo>
                  <a:pt x="807953" y="25879"/>
                </a:moveTo>
                <a:lnTo>
                  <a:pt x="16217" y="828767"/>
                </a:lnTo>
                <a:cubicBezTo>
                  <a:pt x="57104" y="1016480"/>
                  <a:pt x="-41397" y="1064801"/>
                  <a:pt x="21792" y="1124275"/>
                </a:cubicBezTo>
                <a:lnTo>
                  <a:pt x="729895" y="1854679"/>
                </a:lnTo>
                <a:cubicBezTo>
                  <a:pt x="770783" y="1891850"/>
                  <a:pt x="806095" y="1873265"/>
                  <a:pt x="852558" y="1832377"/>
                </a:cubicBezTo>
                <a:cubicBezTo>
                  <a:pt x="1220548" y="1583333"/>
                  <a:pt x="1471451" y="592733"/>
                  <a:pt x="919465" y="31455"/>
                </a:cubicBezTo>
                <a:cubicBezTo>
                  <a:pt x="887869" y="7293"/>
                  <a:pt x="850700" y="-22442"/>
                  <a:pt x="807953" y="2587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87365" y="4622165"/>
            <a:ext cx="1016635" cy="102298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95677" y="2243802"/>
            <a:ext cx="89051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69323" y="2407093"/>
            <a:ext cx="89051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任意多边形 11"/>
          <p:cNvSpPr/>
          <p:nvPr/>
        </p:nvSpPr>
        <p:spPr>
          <a:xfrm>
            <a:off x="5436870" y="1536700"/>
            <a:ext cx="1489710" cy="1026160"/>
          </a:xfrm>
          <a:custGeom>
            <a:avLst/>
            <a:gdLst>
              <a:gd name="connsiteX0" fmla="*/ 646771 w 1689410"/>
              <a:gd name="connsiteY0" fmla="*/ 953429 h 970156"/>
              <a:gd name="connsiteX1" fmla="*/ 0 w 1689410"/>
              <a:gd name="connsiteY1" fmla="*/ 156117 h 970156"/>
              <a:gd name="connsiteX2" fmla="*/ 27878 w 1689410"/>
              <a:gd name="connsiteY2" fmla="*/ 0 h 970156"/>
              <a:gd name="connsiteX3" fmla="*/ 1689410 w 1689410"/>
              <a:gd name="connsiteY3" fmla="*/ 100361 h 970156"/>
              <a:gd name="connsiteX4" fmla="*/ 1683834 w 1689410"/>
              <a:gd name="connsiteY4" fmla="*/ 234175 h 970156"/>
              <a:gd name="connsiteX5" fmla="*/ 981307 w 1689410"/>
              <a:gd name="connsiteY5" fmla="*/ 947853 h 970156"/>
              <a:gd name="connsiteX6" fmla="*/ 847493 w 1689410"/>
              <a:gd name="connsiteY6" fmla="*/ 970156 h 970156"/>
              <a:gd name="connsiteX7" fmla="*/ 646771 w 1689410"/>
              <a:gd name="connsiteY7" fmla="*/ 953429 h 970156"/>
              <a:gd name="connsiteX0-1" fmla="*/ 668124 w 1710763"/>
              <a:gd name="connsiteY0-2" fmla="*/ 953429 h 970156"/>
              <a:gd name="connsiteX1-3" fmla="*/ 21353 w 1710763"/>
              <a:gd name="connsiteY1-4" fmla="*/ 156117 h 970156"/>
              <a:gd name="connsiteX2-5" fmla="*/ 49231 w 1710763"/>
              <a:gd name="connsiteY2-6" fmla="*/ 0 h 970156"/>
              <a:gd name="connsiteX3-7" fmla="*/ 1710763 w 1710763"/>
              <a:gd name="connsiteY3-8" fmla="*/ 100361 h 970156"/>
              <a:gd name="connsiteX4-9" fmla="*/ 1705187 w 1710763"/>
              <a:gd name="connsiteY4-10" fmla="*/ 234175 h 970156"/>
              <a:gd name="connsiteX5-11" fmla="*/ 1002660 w 1710763"/>
              <a:gd name="connsiteY5-12" fmla="*/ 947853 h 970156"/>
              <a:gd name="connsiteX6-13" fmla="*/ 868846 w 1710763"/>
              <a:gd name="connsiteY6-14" fmla="*/ 970156 h 970156"/>
              <a:gd name="connsiteX7-15" fmla="*/ 668124 w 1710763"/>
              <a:gd name="connsiteY7-16" fmla="*/ 953429 h 970156"/>
              <a:gd name="connsiteX0-17" fmla="*/ 673409 w 1716048"/>
              <a:gd name="connsiteY0-18" fmla="*/ 953429 h 970156"/>
              <a:gd name="connsiteX1-19" fmla="*/ 26638 w 1716048"/>
              <a:gd name="connsiteY1-20" fmla="*/ 156117 h 970156"/>
              <a:gd name="connsiteX2-21" fmla="*/ 54516 w 1716048"/>
              <a:gd name="connsiteY2-22" fmla="*/ 0 h 970156"/>
              <a:gd name="connsiteX3-23" fmla="*/ 1716048 w 1716048"/>
              <a:gd name="connsiteY3-24" fmla="*/ 100361 h 970156"/>
              <a:gd name="connsiteX4-25" fmla="*/ 1710472 w 1716048"/>
              <a:gd name="connsiteY4-26" fmla="*/ 234175 h 970156"/>
              <a:gd name="connsiteX5-27" fmla="*/ 1007945 w 1716048"/>
              <a:gd name="connsiteY5-28" fmla="*/ 947853 h 970156"/>
              <a:gd name="connsiteX6-29" fmla="*/ 874131 w 1716048"/>
              <a:gd name="connsiteY6-30" fmla="*/ 970156 h 970156"/>
              <a:gd name="connsiteX7-31" fmla="*/ 673409 w 1716048"/>
              <a:gd name="connsiteY7-32" fmla="*/ 953429 h 970156"/>
              <a:gd name="connsiteX0-33" fmla="*/ 673409 w 1716048"/>
              <a:gd name="connsiteY0-34" fmla="*/ 1063740 h 1080467"/>
              <a:gd name="connsiteX1-35" fmla="*/ 26638 w 1716048"/>
              <a:gd name="connsiteY1-36" fmla="*/ 266428 h 1080467"/>
              <a:gd name="connsiteX2-37" fmla="*/ 54516 w 1716048"/>
              <a:gd name="connsiteY2-38" fmla="*/ 110311 h 1080467"/>
              <a:gd name="connsiteX3-39" fmla="*/ 1716048 w 1716048"/>
              <a:gd name="connsiteY3-40" fmla="*/ 210672 h 1080467"/>
              <a:gd name="connsiteX4-41" fmla="*/ 1710472 w 1716048"/>
              <a:gd name="connsiteY4-42" fmla="*/ 344486 h 1080467"/>
              <a:gd name="connsiteX5-43" fmla="*/ 1007945 w 1716048"/>
              <a:gd name="connsiteY5-44" fmla="*/ 1058164 h 1080467"/>
              <a:gd name="connsiteX6-45" fmla="*/ 874131 w 1716048"/>
              <a:gd name="connsiteY6-46" fmla="*/ 1080467 h 1080467"/>
              <a:gd name="connsiteX7-47" fmla="*/ 673409 w 1716048"/>
              <a:gd name="connsiteY7-48" fmla="*/ 1063740 h 1080467"/>
              <a:gd name="connsiteX0-49" fmla="*/ 673409 w 1716048"/>
              <a:gd name="connsiteY0-50" fmla="*/ 1140572 h 1157299"/>
              <a:gd name="connsiteX1-51" fmla="*/ 26638 w 1716048"/>
              <a:gd name="connsiteY1-52" fmla="*/ 343260 h 1157299"/>
              <a:gd name="connsiteX2-53" fmla="*/ 54516 w 1716048"/>
              <a:gd name="connsiteY2-54" fmla="*/ 187143 h 1157299"/>
              <a:gd name="connsiteX3-55" fmla="*/ 1716048 w 1716048"/>
              <a:gd name="connsiteY3-56" fmla="*/ 287504 h 1157299"/>
              <a:gd name="connsiteX4-57" fmla="*/ 1710472 w 1716048"/>
              <a:gd name="connsiteY4-58" fmla="*/ 421318 h 1157299"/>
              <a:gd name="connsiteX5-59" fmla="*/ 1007945 w 1716048"/>
              <a:gd name="connsiteY5-60" fmla="*/ 1134996 h 1157299"/>
              <a:gd name="connsiteX6-61" fmla="*/ 874131 w 1716048"/>
              <a:gd name="connsiteY6-62" fmla="*/ 1157299 h 1157299"/>
              <a:gd name="connsiteX7-63" fmla="*/ 673409 w 1716048"/>
              <a:gd name="connsiteY7-64" fmla="*/ 1140572 h 1157299"/>
              <a:gd name="connsiteX0-65" fmla="*/ 673409 w 1734070"/>
              <a:gd name="connsiteY0-66" fmla="*/ 1140572 h 1157299"/>
              <a:gd name="connsiteX1-67" fmla="*/ 26638 w 1734070"/>
              <a:gd name="connsiteY1-68" fmla="*/ 343260 h 1157299"/>
              <a:gd name="connsiteX2-69" fmla="*/ 54516 w 1734070"/>
              <a:gd name="connsiteY2-70" fmla="*/ 187143 h 1157299"/>
              <a:gd name="connsiteX3-71" fmla="*/ 1716048 w 1734070"/>
              <a:gd name="connsiteY3-72" fmla="*/ 287504 h 1157299"/>
              <a:gd name="connsiteX4-73" fmla="*/ 1710472 w 1734070"/>
              <a:gd name="connsiteY4-74" fmla="*/ 421318 h 1157299"/>
              <a:gd name="connsiteX5-75" fmla="*/ 1007945 w 1734070"/>
              <a:gd name="connsiteY5-76" fmla="*/ 1134996 h 1157299"/>
              <a:gd name="connsiteX6-77" fmla="*/ 874131 w 1734070"/>
              <a:gd name="connsiteY6-78" fmla="*/ 1157299 h 1157299"/>
              <a:gd name="connsiteX7-79" fmla="*/ 673409 w 1734070"/>
              <a:gd name="connsiteY7-80" fmla="*/ 1140572 h 1157299"/>
              <a:gd name="connsiteX0-81" fmla="*/ 673409 w 1744811"/>
              <a:gd name="connsiteY0-82" fmla="*/ 1140572 h 1157299"/>
              <a:gd name="connsiteX1-83" fmla="*/ 26638 w 1744811"/>
              <a:gd name="connsiteY1-84" fmla="*/ 343260 h 1157299"/>
              <a:gd name="connsiteX2-85" fmla="*/ 54516 w 1744811"/>
              <a:gd name="connsiteY2-86" fmla="*/ 187143 h 1157299"/>
              <a:gd name="connsiteX3-87" fmla="*/ 1716048 w 1744811"/>
              <a:gd name="connsiteY3-88" fmla="*/ 287504 h 1157299"/>
              <a:gd name="connsiteX4-89" fmla="*/ 1710472 w 1744811"/>
              <a:gd name="connsiteY4-90" fmla="*/ 421318 h 1157299"/>
              <a:gd name="connsiteX5-91" fmla="*/ 1007945 w 1744811"/>
              <a:gd name="connsiteY5-92" fmla="*/ 1134996 h 1157299"/>
              <a:gd name="connsiteX6-93" fmla="*/ 874131 w 1744811"/>
              <a:gd name="connsiteY6-94" fmla="*/ 1157299 h 1157299"/>
              <a:gd name="connsiteX7-95" fmla="*/ 673409 w 1744811"/>
              <a:gd name="connsiteY7-96" fmla="*/ 1140572 h 1157299"/>
              <a:gd name="connsiteX0-97" fmla="*/ 673409 w 1744811"/>
              <a:gd name="connsiteY0-98" fmla="*/ 1140572 h 1165633"/>
              <a:gd name="connsiteX1-99" fmla="*/ 26638 w 1744811"/>
              <a:gd name="connsiteY1-100" fmla="*/ 343260 h 1165633"/>
              <a:gd name="connsiteX2-101" fmla="*/ 54516 w 1744811"/>
              <a:gd name="connsiteY2-102" fmla="*/ 187143 h 1165633"/>
              <a:gd name="connsiteX3-103" fmla="*/ 1716048 w 1744811"/>
              <a:gd name="connsiteY3-104" fmla="*/ 287504 h 1165633"/>
              <a:gd name="connsiteX4-105" fmla="*/ 1710472 w 1744811"/>
              <a:gd name="connsiteY4-106" fmla="*/ 421318 h 1165633"/>
              <a:gd name="connsiteX5-107" fmla="*/ 1007945 w 1744811"/>
              <a:gd name="connsiteY5-108" fmla="*/ 1134996 h 1165633"/>
              <a:gd name="connsiteX6-109" fmla="*/ 874131 w 1744811"/>
              <a:gd name="connsiteY6-110" fmla="*/ 1157299 h 1165633"/>
              <a:gd name="connsiteX7-111" fmla="*/ 673409 w 1744811"/>
              <a:gd name="connsiteY7-112" fmla="*/ 1140572 h 1165633"/>
              <a:gd name="connsiteX0-113" fmla="*/ 673409 w 1744811"/>
              <a:gd name="connsiteY0-114" fmla="*/ 1140572 h 1165633"/>
              <a:gd name="connsiteX1-115" fmla="*/ 26638 w 1744811"/>
              <a:gd name="connsiteY1-116" fmla="*/ 343260 h 1165633"/>
              <a:gd name="connsiteX2-117" fmla="*/ 54516 w 1744811"/>
              <a:gd name="connsiteY2-118" fmla="*/ 187143 h 1165633"/>
              <a:gd name="connsiteX3-119" fmla="*/ 1716048 w 1744811"/>
              <a:gd name="connsiteY3-120" fmla="*/ 287504 h 1165633"/>
              <a:gd name="connsiteX4-121" fmla="*/ 1710472 w 1744811"/>
              <a:gd name="connsiteY4-122" fmla="*/ 421318 h 1165633"/>
              <a:gd name="connsiteX5-123" fmla="*/ 1007945 w 1744811"/>
              <a:gd name="connsiteY5-124" fmla="*/ 1134996 h 1165633"/>
              <a:gd name="connsiteX6-125" fmla="*/ 874131 w 1744811"/>
              <a:gd name="connsiteY6-126" fmla="*/ 1157299 h 1165633"/>
              <a:gd name="connsiteX7-127" fmla="*/ 673409 w 1744811"/>
              <a:gd name="connsiteY7-128" fmla="*/ 1140572 h 1165633"/>
              <a:gd name="connsiteX0-129" fmla="*/ 673409 w 1744811"/>
              <a:gd name="connsiteY0-130" fmla="*/ 1153650 h 1178711"/>
              <a:gd name="connsiteX1-131" fmla="*/ 26638 w 1744811"/>
              <a:gd name="connsiteY1-132" fmla="*/ 356338 h 1178711"/>
              <a:gd name="connsiteX2-133" fmla="*/ 54516 w 1744811"/>
              <a:gd name="connsiteY2-134" fmla="*/ 200221 h 1178711"/>
              <a:gd name="connsiteX3-135" fmla="*/ 1716048 w 1744811"/>
              <a:gd name="connsiteY3-136" fmla="*/ 300582 h 1178711"/>
              <a:gd name="connsiteX4-137" fmla="*/ 1710472 w 1744811"/>
              <a:gd name="connsiteY4-138" fmla="*/ 434396 h 1178711"/>
              <a:gd name="connsiteX5-139" fmla="*/ 1007945 w 1744811"/>
              <a:gd name="connsiteY5-140" fmla="*/ 1148074 h 1178711"/>
              <a:gd name="connsiteX6-141" fmla="*/ 874131 w 1744811"/>
              <a:gd name="connsiteY6-142" fmla="*/ 1170377 h 1178711"/>
              <a:gd name="connsiteX7-143" fmla="*/ 673409 w 1744811"/>
              <a:gd name="connsiteY7-144" fmla="*/ 1153650 h 11787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744811" h="1178711">
                <a:moveTo>
                  <a:pt x="673409" y="1153650"/>
                </a:moveTo>
                <a:lnTo>
                  <a:pt x="26638" y="356338"/>
                </a:lnTo>
                <a:cubicBezTo>
                  <a:pt x="-30976" y="293148"/>
                  <a:pt x="17345" y="235533"/>
                  <a:pt x="54516" y="200221"/>
                </a:cubicBezTo>
                <a:cubicBezTo>
                  <a:pt x="541453" y="-84135"/>
                  <a:pt x="1229112" y="-78559"/>
                  <a:pt x="1716048" y="300582"/>
                </a:cubicBezTo>
                <a:cubicBezTo>
                  <a:pt x="1758794" y="345187"/>
                  <a:pt x="1751360" y="395367"/>
                  <a:pt x="1710472" y="434396"/>
                </a:cubicBezTo>
                <a:lnTo>
                  <a:pt x="1007945" y="1148074"/>
                </a:lnTo>
                <a:cubicBezTo>
                  <a:pt x="952189" y="1205689"/>
                  <a:pt x="918736" y="1162943"/>
                  <a:pt x="874131" y="1170377"/>
                </a:cubicBezTo>
                <a:cubicBezTo>
                  <a:pt x="807224" y="1136923"/>
                  <a:pt x="740316" y="1159226"/>
                  <a:pt x="673409" y="115365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任意多边形 13"/>
          <p:cNvSpPr/>
          <p:nvPr/>
        </p:nvSpPr>
        <p:spPr>
          <a:xfrm rot="300000">
            <a:off x="5765800" y="3034030"/>
            <a:ext cx="1045210" cy="920115"/>
          </a:xfrm>
          <a:custGeom>
            <a:avLst/>
            <a:gdLst>
              <a:gd name="connsiteX0" fmla="*/ 769434 w 1416205"/>
              <a:gd name="connsiteY0" fmla="*/ 0 h 1215483"/>
              <a:gd name="connsiteX1" fmla="*/ 1416205 w 1416205"/>
              <a:gd name="connsiteY1" fmla="*/ 646771 h 1215483"/>
              <a:gd name="connsiteX2" fmla="*/ 1221059 w 1416205"/>
              <a:gd name="connsiteY2" fmla="*/ 1115122 h 1215483"/>
              <a:gd name="connsiteX3" fmla="*/ 1137424 w 1416205"/>
              <a:gd name="connsiteY3" fmla="*/ 1215483 h 1215483"/>
              <a:gd name="connsiteX4" fmla="*/ 111512 w 1416205"/>
              <a:gd name="connsiteY4" fmla="*/ 1215483 h 1215483"/>
              <a:gd name="connsiteX5" fmla="*/ 0 w 1416205"/>
              <a:gd name="connsiteY5" fmla="*/ 1092820 h 1215483"/>
              <a:gd name="connsiteX6" fmla="*/ 613317 w 1416205"/>
              <a:gd name="connsiteY6" fmla="*/ 5576 h 1215483"/>
              <a:gd name="connsiteX7" fmla="*/ 769434 w 1416205"/>
              <a:gd name="connsiteY7" fmla="*/ 0 h 1215483"/>
              <a:gd name="connsiteX0-1" fmla="*/ 772739 w 1419510"/>
              <a:gd name="connsiteY0-2" fmla="*/ 0 h 1215483"/>
              <a:gd name="connsiteX1-3" fmla="*/ 1419510 w 1419510"/>
              <a:gd name="connsiteY1-4" fmla="*/ 646771 h 1215483"/>
              <a:gd name="connsiteX2-5" fmla="*/ 1224364 w 1419510"/>
              <a:gd name="connsiteY2-6" fmla="*/ 1115122 h 1215483"/>
              <a:gd name="connsiteX3-7" fmla="*/ 1140729 w 1419510"/>
              <a:gd name="connsiteY3-8" fmla="*/ 1215483 h 1215483"/>
              <a:gd name="connsiteX4-9" fmla="*/ 114817 w 1419510"/>
              <a:gd name="connsiteY4-10" fmla="*/ 1215483 h 1215483"/>
              <a:gd name="connsiteX5-11" fmla="*/ 3305 w 1419510"/>
              <a:gd name="connsiteY5-12" fmla="*/ 1092820 h 1215483"/>
              <a:gd name="connsiteX6-13" fmla="*/ 616622 w 1419510"/>
              <a:gd name="connsiteY6-14" fmla="*/ 5576 h 1215483"/>
              <a:gd name="connsiteX7-15" fmla="*/ 772739 w 1419510"/>
              <a:gd name="connsiteY7-16" fmla="*/ 0 h 1215483"/>
              <a:gd name="connsiteX0-17" fmla="*/ 774134 w 1420905"/>
              <a:gd name="connsiteY0-18" fmla="*/ 0 h 1215483"/>
              <a:gd name="connsiteX1-19" fmla="*/ 1420905 w 1420905"/>
              <a:gd name="connsiteY1-20" fmla="*/ 646771 h 1215483"/>
              <a:gd name="connsiteX2-21" fmla="*/ 1225759 w 1420905"/>
              <a:gd name="connsiteY2-22" fmla="*/ 1115122 h 1215483"/>
              <a:gd name="connsiteX3-23" fmla="*/ 1142124 w 1420905"/>
              <a:gd name="connsiteY3-24" fmla="*/ 1215483 h 1215483"/>
              <a:gd name="connsiteX4-25" fmla="*/ 116212 w 1420905"/>
              <a:gd name="connsiteY4-26" fmla="*/ 1215483 h 1215483"/>
              <a:gd name="connsiteX5-27" fmla="*/ 4700 w 1420905"/>
              <a:gd name="connsiteY5-28" fmla="*/ 1092820 h 1215483"/>
              <a:gd name="connsiteX6-29" fmla="*/ 618017 w 1420905"/>
              <a:gd name="connsiteY6-30" fmla="*/ 5576 h 1215483"/>
              <a:gd name="connsiteX7-31" fmla="*/ 774134 w 1420905"/>
              <a:gd name="connsiteY7-32" fmla="*/ 0 h 1215483"/>
              <a:gd name="connsiteX0-33" fmla="*/ 774134 w 1420905"/>
              <a:gd name="connsiteY0-34" fmla="*/ 8769 h 1224252"/>
              <a:gd name="connsiteX1-35" fmla="*/ 1420905 w 1420905"/>
              <a:gd name="connsiteY1-36" fmla="*/ 655540 h 1224252"/>
              <a:gd name="connsiteX2-37" fmla="*/ 1225759 w 1420905"/>
              <a:gd name="connsiteY2-38" fmla="*/ 1123891 h 1224252"/>
              <a:gd name="connsiteX3-39" fmla="*/ 1142124 w 1420905"/>
              <a:gd name="connsiteY3-40" fmla="*/ 1224252 h 1224252"/>
              <a:gd name="connsiteX4-41" fmla="*/ 116212 w 1420905"/>
              <a:gd name="connsiteY4-42" fmla="*/ 1224252 h 1224252"/>
              <a:gd name="connsiteX5-43" fmla="*/ 4700 w 1420905"/>
              <a:gd name="connsiteY5-44" fmla="*/ 1101589 h 1224252"/>
              <a:gd name="connsiteX6-45" fmla="*/ 618017 w 1420905"/>
              <a:gd name="connsiteY6-46" fmla="*/ 14345 h 1224252"/>
              <a:gd name="connsiteX7-47" fmla="*/ 774134 w 1420905"/>
              <a:gd name="connsiteY7-48" fmla="*/ 8769 h 1224252"/>
              <a:gd name="connsiteX0-49" fmla="*/ 774134 w 1420905"/>
              <a:gd name="connsiteY0-50" fmla="*/ 20467 h 1235950"/>
              <a:gd name="connsiteX1-51" fmla="*/ 1420905 w 1420905"/>
              <a:gd name="connsiteY1-52" fmla="*/ 667238 h 1235950"/>
              <a:gd name="connsiteX2-53" fmla="*/ 1225759 w 1420905"/>
              <a:gd name="connsiteY2-54" fmla="*/ 1135589 h 1235950"/>
              <a:gd name="connsiteX3-55" fmla="*/ 1142124 w 1420905"/>
              <a:gd name="connsiteY3-56" fmla="*/ 1235950 h 1235950"/>
              <a:gd name="connsiteX4-57" fmla="*/ 116212 w 1420905"/>
              <a:gd name="connsiteY4-58" fmla="*/ 1235950 h 1235950"/>
              <a:gd name="connsiteX5-59" fmla="*/ 4700 w 1420905"/>
              <a:gd name="connsiteY5-60" fmla="*/ 1113287 h 1235950"/>
              <a:gd name="connsiteX6-61" fmla="*/ 618017 w 1420905"/>
              <a:gd name="connsiteY6-62" fmla="*/ 26043 h 1235950"/>
              <a:gd name="connsiteX7-63" fmla="*/ 774134 w 1420905"/>
              <a:gd name="connsiteY7-64" fmla="*/ 20467 h 1235950"/>
              <a:gd name="connsiteX0-65" fmla="*/ 774134 w 1435161"/>
              <a:gd name="connsiteY0-66" fmla="*/ 20467 h 1235950"/>
              <a:gd name="connsiteX1-67" fmla="*/ 1420905 w 1435161"/>
              <a:gd name="connsiteY1-68" fmla="*/ 667238 h 1235950"/>
              <a:gd name="connsiteX2-69" fmla="*/ 1225759 w 1435161"/>
              <a:gd name="connsiteY2-70" fmla="*/ 1135589 h 1235950"/>
              <a:gd name="connsiteX3-71" fmla="*/ 1142124 w 1435161"/>
              <a:gd name="connsiteY3-72" fmla="*/ 1235950 h 1235950"/>
              <a:gd name="connsiteX4-73" fmla="*/ 116212 w 1435161"/>
              <a:gd name="connsiteY4-74" fmla="*/ 1235950 h 1235950"/>
              <a:gd name="connsiteX5-75" fmla="*/ 4700 w 1435161"/>
              <a:gd name="connsiteY5-76" fmla="*/ 1113287 h 1235950"/>
              <a:gd name="connsiteX6-77" fmla="*/ 618017 w 1435161"/>
              <a:gd name="connsiteY6-78" fmla="*/ 26043 h 1235950"/>
              <a:gd name="connsiteX7-79" fmla="*/ 774134 w 1435161"/>
              <a:gd name="connsiteY7-80" fmla="*/ 20467 h 1235950"/>
              <a:gd name="connsiteX0-81" fmla="*/ 774134 w 1433330"/>
              <a:gd name="connsiteY0-82" fmla="*/ 20467 h 1235950"/>
              <a:gd name="connsiteX1-83" fmla="*/ 1420905 w 1433330"/>
              <a:gd name="connsiteY1-84" fmla="*/ 667238 h 1235950"/>
              <a:gd name="connsiteX2-85" fmla="*/ 1225759 w 1433330"/>
              <a:gd name="connsiteY2-86" fmla="*/ 1135589 h 1235950"/>
              <a:gd name="connsiteX3-87" fmla="*/ 1142124 w 1433330"/>
              <a:gd name="connsiteY3-88" fmla="*/ 1235950 h 1235950"/>
              <a:gd name="connsiteX4-89" fmla="*/ 116212 w 1433330"/>
              <a:gd name="connsiteY4-90" fmla="*/ 1235950 h 1235950"/>
              <a:gd name="connsiteX5-91" fmla="*/ 4700 w 1433330"/>
              <a:gd name="connsiteY5-92" fmla="*/ 1113287 h 1235950"/>
              <a:gd name="connsiteX6-93" fmla="*/ 618017 w 1433330"/>
              <a:gd name="connsiteY6-94" fmla="*/ 26043 h 1235950"/>
              <a:gd name="connsiteX7-95" fmla="*/ 774134 w 1433330"/>
              <a:gd name="connsiteY7-96" fmla="*/ 20467 h 1235950"/>
              <a:gd name="connsiteX0-97" fmla="*/ 774134 w 1441970"/>
              <a:gd name="connsiteY0-98" fmla="*/ 20467 h 1235950"/>
              <a:gd name="connsiteX1-99" fmla="*/ 1420905 w 1441970"/>
              <a:gd name="connsiteY1-100" fmla="*/ 667238 h 1235950"/>
              <a:gd name="connsiteX2-101" fmla="*/ 1225759 w 1441970"/>
              <a:gd name="connsiteY2-102" fmla="*/ 1135589 h 1235950"/>
              <a:gd name="connsiteX3-103" fmla="*/ 1142124 w 1441970"/>
              <a:gd name="connsiteY3-104" fmla="*/ 1235950 h 1235950"/>
              <a:gd name="connsiteX4-105" fmla="*/ 116212 w 1441970"/>
              <a:gd name="connsiteY4-106" fmla="*/ 1235950 h 1235950"/>
              <a:gd name="connsiteX5-107" fmla="*/ 4700 w 1441970"/>
              <a:gd name="connsiteY5-108" fmla="*/ 1113287 h 1235950"/>
              <a:gd name="connsiteX6-109" fmla="*/ 618017 w 1441970"/>
              <a:gd name="connsiteY6-110" fmla="*/ 26043 h 1235950"/>
              <a:gd name="connsiteX7-111" fmla="*/ 774134 w 1441970"/>
              <a:gd name="connsiteY7-112" fmla="*/ 20467 h 1235950"/>
              <a:gd name="connsiteX0-113" fmla="*/ 774134 w 1441970"/>
              <a:gd name="connsiteY0-114" fmla="*/ 20467 h 1235950"/>
              <a:gd name="connsiteX1-115" fmla="*/ 1420905 w 1441970"/>
              <a:gd name="connsiteY1-116" fmla="*/ 667238 h 1235950"/>
              <a:gd name="connsiteX2-117" fmla="*/ 1225759 w 1441970"/>
              <a:gd name="connsiteY2-118" fmla="*/ 1135589 h 1235950"/>
              <a:gd name="connsiteX3-119" fmla="*/ 1142124 w 1441970"/>
              <a:gd name="connsiteY3-120" fmla="*/ 1235950 h 1235950"/>
              <a:gd name="connsiteX4-121" fmla="*/ 116212 w 1441970"/>
              <a:gd name="connsiteY4-122" fmla="*/ 1235950 h 1235950"/>
              <a:gd name="connsiteX5-123" fmla="*/ 4700 w 1441970"/>
              <a:gd name="connsiteY5-124" fmla="*/ 1113287 h 1235950"/>
              <a:gd name="connsiteX6-125" fmla="*/ 618017 w 1441970"/>
              <a:gd name="connsiteY6-126" fmla="*/ 26043 h 1235950"/>
              <a:gd name="connsiteX7-127" fmla="*/ 774134 w 1441970"/>
              <a:gd name="connsiteY7-128" fmla="*/ 20467 h 1235950"/>
              <a:gd name="connsiteX0-129" fmla="*/ 774134 w 1441970"/>
              <a:gd name="connsiteY0-130" fmla="*/ 20467 h 1235950"/>
              <a:gd name="connsiteX1-131" fmla="*/ 1420905 w 1441970"/>
              <a:gd name="connsiteY1-132" fmla="*/ 667238 h 1235950"/>
              <a:gd name="connsiteX2-133" fmla="*/ 1225759 w 1441970"/>
              <a:gd name="connsiteY2-134" fmla="*/ 1135589 h 1235950"/>
              <a:gd name="connsiteX3-135" fmla="*/ 1142124 w 1441970"/>
              <a:gd name="connsiteY3-136" fmla="*/ 1235950 h 1235950"/>
              <a:gd name="connsiteX4-137" fmla="*/ 116212 w 1441970"/>
              <a:gd name="connsiteY4-138" fmla="*/ 1235950 h 1235950"/>
              <a:gd name="connsiteX5-139" fmla="*/ 4700 w 1441970"/>
              <a:gd name="connsiteY5-140" fmla="*/ 1113287 h 1235950"/>
              <a:gd name="connsiteX6-141" fmla="*/ 618017 w 1441970"/>
              <a:gd name="connsiteY6-142" fmla="*/ 26043 h 1235950"/>
              <a:gd name="connsiteX7-143" fmla="*/ 774134 w 1441970"/>
              <a:gd name="connsiteY7-144" fmla="*/ 20467 h 1235950"/>
              <a:gd name="connsiteX0-145" fmla="*/ 774134 w 1441970"/>
              <a:gd name="connsiteY0-146" fmla="*/ 20467 h 1235950"/>
              <a:gd name="connsiteX1-147" fmla="*/ 1420905 w 1441970"/>
              <a:gd name="connsiteY1-148" fmla="*/ 667238 h 1235950"/>
              <a:gd name="connsiteX2-149" fmla="*/ 1225759 w 1441970"/>
              <a:gd name="connsiteY2-150" fmla="*/ 1135589 h 1235950"/>
              <a:gd name="connsiteX3-151" fmla="*/ 1142124 w 1441970"/>
              <a:gd name="connsiteY3-152" fmla="*/ 1235950 h 1235950"/>
              <a:gd name="connsiteX4-153" fmla="*/ 116212 w 1441970"/>
              <a:gd name="connsiteY4-154" fmla="*/ 1235950 h 1235950"/>
              <a:gd name="connsiteX5-155" fmla="*/ 4700 w 1441970"/>
              <a:gd name="connsiteY5-156" fmla="*/ 1113287 h 1235950"/>
              <a:gd name="connsiteX6-157" fmla="*/ 618017 w 1441970"/>
              <a:gd name="connsiteY6-158" fmla="*/ 26043 h 1235950"/>
              <a:gd name="connsiteX7-159" fmla="*/ 774134 w 1441970"/>
              <a:gd name="connsiteY7-160" fmla="*/ 20467 h 1235950"/>
              <a:gd name="connsiteX0-161" fmla="*/ 774134 w 1441970"/>
              <a:gd name="connsiteY0-162" fmla="*/ 20467 h 1235950"/>
              <a:gd name="connsiteX1-163" fmla="*/ 1420905 w 1441970"/>
              <a:gd name="connsiteY1-164" fmla="*/ 667238 h 1235950"/>
              <a:gd name="connsiteX2-165" fmla="*/ 1225759 w 1441970"/>
              <a:gd name="connsiteY2-166" fmla="*/ 1135589 h 1235950"/>
              <a:gd name="connsiteX3-167" fmla="*/ 1142124 w 1441970"/>
              <a:gd name="connsiteY3-168" fmla="*/ 1235950 h 1235950"/>
              <a:gd name="connsiteX4-169" fmla="*/ 116212 w 1441970"/>
              <a:gd name="connsiteY4-170" fmla="*/ 1235950 h 1235950"/>
              <a:gd name="connsiteX5-171" fmla="*/ 4700 w 1441970"/>
              <a:gd name="connsiteY5-172" fmla="*/ 1113287 h 1235950"/>
              <a:gd name="connsiteX6-173" fmla="*/ 618017 w 1441970"/>
              <a:gd name="connsiteY6-174" fmla="*/ 26043 h 1235950"/>
              <a:gd name="connsiteX7-175" fmla="*/ 774134 w 1441970"/>
              <a:gd name="connsiteY7-176" fmla="*/ 20467 h 12359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441970" h="1235950">
                <a:moveTo>
                  <a:pt x="774134" y="20467"/>
                </a:moveTo>
                <a:lnTo>
                  <a:pt x="1420905" y="667238"/>
                </a:lnTo>
                <a:cubicBezTo>
                  <a:pt x="1517549" y="762022"/>
                  <a:pt x="1251779" y="879111"/>
                  <a:pt x="1225759" y="1135589"/>
                </a:cubicBezTo>
                <a:cubicBezTo>
                  <a:pt x="1225759" y="1180194"/>
                  <a:pt x="1197880" y="1224798"/>
                  <a:pt x="1142124" y="1235950"/>
                </a:cubicBezTo>
                <a:lnTo>
                  <a:pt x="116212" y="1235950"/>
                </a:lnTo>
                <a:cubicBezTo>
                  <a:pt x="23284" y="1228516"/>
                  <a:pt x="8418" y="1182053"/>
                  <a:pt x="4700" y="1113287"/>
                </a:cubicBezTo>
                <a:cubicBezTo>
                  <a:pt x="-41764" y="315974"/>
                  <a:pt x="263036" y="187736"/>
                  <a:pt x="618017" y="26043"/>
                </a:cubicBezTo>
                <a:cubicBezTo>
                  <a:pt x="670056" y="-3694"/>
                  <a:pt x="727671" y="-11128"/>
                  <a:pt x="774134" y="20467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5806440" y="5045710"/>
            <a:ext cx="578485" cy="445135"/>
          </a:xfrm>
          <a:custGeom>
            <a:avLst/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41035" y="1819910"/>
            <a:ext cx="9417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3030" y="30480"/>
            <a:ext cx="7077710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800" b="1" dirty="0">
                <a:sym typeface="宋体" panose="02010600030101010101" pitchFamily="2" charset="-122"/>
              </a:rPr>
              <a:t>四、我国旅游纪念品行业中工艺品发展概况</a:t>
            </a:r>
            <a:endParaRPr lang="zh-CN" altLang="en-US" sz="1400" b="1" dirty="0">
              <a:sym typeface="宋体" panose="02010600030101010101" pitchFamily="2" charset="-122"/>
            </a:endParaRPr>
          </a:p>
          <a:p>
            <a:pPr algn="r">
              <a:lnSpc>
                <a:spcPct val="200000"/>
              </a:lnSpc>
            </a:pP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355205" y="810260"/>
            <a:ext cx="4773295" cy="6092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2000" b="1" dirty="0">
                <a:ea typeface="+mn-lt"/>
                <a:cs typeface="+mn-lt"/>
                <a:sym typeface="宋体" panose="02010600030101010101" pitchFamily="2" charset="-122"/>
              </a:rPr>
              <a:t>       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伴随着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旅游产业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的发展，各式各样的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旅游纪念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商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品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的大量推出，成为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延续旅游效益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的必然，所以，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旅游纪念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商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品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也就成为人们在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旅游活动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中满足人们休闲和消遣需求中不可或缺的重要内容。</a:t>
            </a:r>
            <a:endParaRPr lang="zh-CN" altLang="en-US" sz="2000" b="1" dirty="0">
              <a:ea typeface="+mn-lt"/>
              <a:cs typeface="+mn-lt"/>
              <a:sym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       在发达国家，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旅游纪念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商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品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的收入占整个旅游业收入的</a:t>
            </a:r>
            <a:r>
              <a:rPr lang="en-US" altLang="zh-CN" sz="2000" b="1" dirty="0">
                <a:ea typeface="+mn-lt"/>
                <a:cs typeface="+mn-lt"/>
                <a:sym typeface="宋体" panose="02010600030101010101" pitchFamily="2" charset="-122"/>
              </a:rPr>
              <a:t>40‰--60‰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。我国旅游业发展较晚，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旅游纪念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商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品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在旅游业总收入中所占的比例还较低，严重地影响了国家和地区旅游业的整体发展，所以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发展旅游纪念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商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品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成为国家和地区全面发展旅游业的关键所在，更是我们为之努力的事业目标。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00660" y="950595"/>
            <a:ext cx="469519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        衡量一个国家以及一个城市或地区旅游业发展程度的重要指标</a:t>
            </a:r>
            <a:r>
              <a:rPr lang="en-US" altLang="zh-CN" sz="2000" b="1" dirty="0">
                <a:ea typeface="+mn-lt"/>
                <a:cs typeface="+mn-lt"/>
                <a:sym typeface="宋体" panose="02010600030101010101" pitchFamily="2" charset="-122"/>
              </a:rPr>
              <a:t>----</a:t>
            </a:r>
            <a:r>
              <a:rPr lang="zh-CN" altLang="en-US" sz="2000" b="1" dirty="0">
                <a:solidFill>
                  <a:schemeClr val="tx1"/>
                </a:solidFill>
                <a:ea typeface="+mn-lt"/>
                <a:cs typeface="+mn-lt"/>
                <a:sym typeface="宋体" panose="02010600030101010101" pitchFamily="2" charset="-122"/>
              </a:rPr>
              <a:t>其中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购物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是重要内容之一（是旅游中的一种乐趣）。而对于旅游经营者</a:t>
            </a:r>
            <a:r>
              <a:rPr lang="en-US" altLang="zh-CN" sz="2000" b="1" dirty="0">
                <a:ea typeface="+mn-lt"/>
                <a:cs typeface="+mn-lt"/>
                <a:sym typeface="宋体" panose="02010600030101010101" pitchFamily="2" charset="-122"/>
              </a:rPr>
              <a:t>----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旅游纪念</a:t>
            </a:r>
            <a:r>
              <a:rPr lang="zh-CN" altLang="en-US" sz="2000" b="1" dirty="0">
                <a:solidFill>
                  <a:schemeClr val="tx1"/>
                </a:solidFill>
                <a:ea typeface="+mn-lt"/>
                <a:cs typeface="+mn-lt"/>
                <a:sym typeface="宋体" panose="02010600030101010101" pitchFamily="2" charset="-122"/>
              </a:rPr>
              <a:t>商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品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的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销售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是赚取外汇和提高经济效益的一个重要途径。所以目前许多国家都十分重视对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旅游纪念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商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品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的开发，</a:t>
            </a:r>
            <a:r>
              <a:rPr lang="zh-CN" altLang="en-US" sz="2000" b="1" dirty="0">
                <a:solidFill>
                  <a:schemeClr val="tx1"/>
                </a:solidFill>
                <a:ea typeface="+mn-lt"/>
                <a:cs typeface="+mn-lt"/>
                <a:sym typeface="宋体" panose="02010600030101010101" pitchFamily="2" charset="-122"/>
              </a:rPr>
              <a:t>成为衡量当地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旅游收入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的</a:t>
            </a:r>
            <a:r>
              <a:rPr lang="zh-CN" altLang="en-US" sz="2000" b="1" dirty="0">
                <a:solidFill>
                  <a:schemeClr val="tx1"/>
                </a:solidFill>
                <a:ea typeface="+mn-lt"/>
                <a:cs typeface="+mn-lt"/>
                <a:sym typeface="宋体" panose="02010600030101010101" pitchFamily="2" charset="-122"/>
              </a:rPr>
              <a:t>一个重要组成部分</a:t>
            </a:r>
            <a:r>
              <a:rPr lang="en-US" altLang="zh-CN" sz="2000" b="1" dirty="0">
                <a:ea typeface="+mn-lt"/>
                <a:cs typeface="+mn-lt"/>
                <a:sym typeface="宋体" panose="02010600030101010101" pitchFamily="2" charset="-122"/>
              </a:rPr>
              <a:t>----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旅游纪念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商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品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产业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是旅游产业链</a:t>
            </a:r>
            <a:r>
              <a:rPr lang="zh-CN" altLang="en-US" sz="2000" b="1" dirty="0">
                <a:solidFill>
                  <a:schemeClr val="tx1"/>
                </a:solidFill>
                <a:ea typeface="+mn-lt"/>
                <a:cs typeface="+mn-lt"/>
                <a:sym typeface="宋体" panose="02010600030101010101" pitchFamily="2" charset="-122"/>
              </a:rPr>
              <a:t>中的重要一环</a:t>
            </a:r>
            <a:r>
              <a:rPr lang="zh-CN" altLang="en-US" sz="2000" b="1" dirty="0">
                <a:ea typeface="+mn-lt"/>
                <a:cs typeface="+mn-lt"/>
                <a:sym typeface="宋体" panose="02010600030101010101" pitchFamily="2" charset="-122"/>
              </a:rPr>
              <a:t>，也</a:t>
            </a:r>
            <a:r>
              <a:rPr lang="zh-CN" altLang="en-US" sz="2000" b="1" dirty="0">
                <a:solidFill>
                  <a:schemeClr val="tx1"/>
                </a:solidFill>
                <a:ea typeface="+mn-lt"/>
                <a:cs typeface="+mn-lt"/>
                <a:sym typeface="宋体" panose="02010600030101010101" pitchFamily="2" charset="-122"/>
              </a:rPr>
              <a:t>是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一个国家旅游业发达</a:t>
            </a:r>
            <a:r>
              <a:rPr lang="zh-CN" altLang="en-US" sz="2000" b="1" dirty="0">
                <a:solidFill>
                  <a:schemeClr val="tx1"/>
                </a:solidFill>
                <a:ea typeface="+mn-lt"/>
                <a:cs typeface="+mn-lt"/>
                <a:sym typeface="宋体" panose="02010600030101010101" pitchFamily="2" charset="-122"/>
              </a:rPr>
              <a:t>程度高低的重要</a:t>
            </a:r>
            <a:r>
              <a:rPr lang="zh-CN" altLang="en-US" sz="2000" b="1" dirty="0">
                <a:solidFill>
                  <a:srgbClr val="C00000"/>
                </a:solidFill>
                <a:ea typeface="+mn-lt"/>
                <a:cs typeface="+mn-lt"/>
                <a:sym typeface="宋体" panose="02010600030101010101" pitchFamily="2" charset="-122"/>
              </a:rPr>
              <a:t>标志</a:t>
            </a:r>
            <a:r>
              <a:rPr lang="zh-CN" altLang="en-US" sz="2000" b="1" dirty="0">
                <a:solidFill>
                  <a:schemeClr val="tx1"/>
                </a:solidFill>
                <a:ea typeface="+mn-lt"/>
                <a:cs typeface="+mn-lt"/>
                <a:sym typeface="宋体" panose="02010600030101010101" pitchFamily="2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ea typeface="+mn-lt"/>
              <a:cs typeface="+mn-lt"/>
              <a:sym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+mn-lt"/>
                <a:cs typeface="+mn-lt"/>
              </a:rPr>
              <a:t>.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34" name="图文框 33"/>
          <p:cNvSpPr/>
          <p:nvPr/>
        </p:nvSpPr>
        <p:spPr>
          <a:xfrm>
            <a:off x="5293360" y="4239260"/>
            <a:ext cx="1541145" cy="1577975"/>
          </a:xfrm>
          <a:prstGeom prst="frame">
            <a:avLst>
              <a:gd name="adj1" fmla="val 8821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8490" y="4622165"/>
            <a:ext cx="774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rPr>
              <a:t>0</a:t>
            </a:r>
            <a:r>
              <a:rPr lang="en-US" sz="3200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rPr>
              <a:t>6</a:t>
            </a:r>
            <a:endParaRPr lang="en-US" sz="3200" b="1">
              <a:solidFill>
                <a:schemeClr val="tx1">
                  <a:lumMod val="50000"/>
                  <a:lumOff val="50000"/>
                </a:schemeClr>
              </a:solidFill>
              <a:latin typeface="Aller Ligh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/>
      <p:bldP spid="12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1" cstate="screen"/>
          <a:srcRect b="10631"/>
          <a:stretch>
            <a:fillRect/>
          </a:stretch>
        </p:blipFill>
        <p:spPr>
          <a:xfrm rot="2374182">
            <a:off x="-1096010" y="4761230"/>
            <a:ext cx="4307205" cy="2598420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" cstate="screen"/>
          <a:srcRect b="10631"/>
          <a:stretch>
            <a:fillRect/>
          </a:stretch>
        </p:blipFill>
        <p:spPr>
          <a:xfrm rot="13174182">
            <a:off x="7680325" y="-693420"/>
            <a:ext cx="6009640" cy="3625215"/>
          </a:xfrm>
          <a:custGeom>
            <a:avLst/>
            <a:gdLst>
              <a:gd name="connsiteX0" fmla="*/ 6049170 w 6049170"/>
              <a:gd name="connsiteY0" fmla="*/ 780403 h 3649106"/>
              <a:gd name="connsiteX1" fmla="*/ 2577768 w 6049170"/>
              <a:gd name="connsiteY1" fmla="*/ 3649106 h 3649106"/>
              <a:gd name="connsiteX2" fmla="*/ 0 w 6049170"/>
              <a:gd name="connsiteY2" fmla="*/ 529763 h 3649106"/>
              <a:gd name="connsiteX3" fmla="*/ 0 w 6049170"/>
              <a:gd name="connsiteY3" fmla="*/ 0 h 3649106"/>
              <a:gd name="connsiteX4" fmla="*/ 6049170 w 6049170"/>
              <a:gd name="connsiteY4" fmla="*/ 0 h 364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9170" h="3649106">
                <a:moveTo>
                  <a:pt x="6049170" y="780403"/>
                </a:moveTo>
                <a:lnTo>
                  <a:pt x="2577768" y="3649106"/>
                </a:lnTo>
                <a:lnTo>
                  <a:pt x="0" y="529763"/>
                </a:lnTo>
                <a:lnTo>
                  <a:pt x="0" y="0"/>
                </a:lnTo>
                <a:lnTo>
                  <a:pt x="6049170" y="0"/>
                </a:lnTo>
                <a:close/>
              </a:path>
            </a:pathLst>
          </a:custGeom>
        </p:spPr>
      </p:pic>
      <p:sp>
        <p:nvSpPr>
          <p:cNvPr id="28" name="矩形 27"/>
          <p:cNvSpPr/>
          <p:nvPr/>
        </p:nvSpPr>
        <p:spPr>
          <a:xfrm>
            <a:off x="0" y="1101725"/>
            <a:ext cx="12192000" cy="4384675"/>
          </a:xfrm>
          <a:prstGeom prst="rect">
            <a:avLst/>
          </a:prstGeom>
          <a:solidFill>
            <a:srgbClr val="5B7B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一、陶瓷纪念品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       二、特种金属纪念品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       三、玻璃纪念品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       四、编织纪念品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       五、刺绣挑花、印染纪念品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       六、泥塑、塑脂纪念品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       七、竹木纪念品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       八、雕刻纪念品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       九、书画纪念品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       十、综合图例</a:t>
            </a:r>
            <a:endParaRPr lang="zh-CN" altLang="en-US" sz="240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55683" y="1899686"/>
            <a:ext cx="2713330" cy="3586713"/>
          </a:xfrm>
          <a:prstGeom prst="rect">
            <a:avLst/>
          </a:prstGeom>
        </p:spPr>
      </p:pic>
      <p:pic>
        <p:nvPicPr>
          <p:cNvPr id="2" name="图片 1" descr="100_10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340" y="1551305"/>
            <a:ext cx="2948305" cy="3935095"/>
          </a:xfrm>
          <a:prstGeom prst="rect">
            <a:avLst/>
          </a:prstGeom>
        </p:spPr>
      </p:pic>
      <p:sp>
        <p:nvSpPr>
          <p:cNvPr id="34" name="Shape 1619"/>
          <p:cNvSpPr/>
          <p:nvPr/>
        </p:nvSpPr>
        <p:spPr bwMode="auto">
          <a:xfrm>
            <a:off x="5282404" y="3584750"/>
            <a:ext cx="918227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Shape 1645"/>
          <p:cNvSpPr/>
          <p:nvPr/>
        </p:nvSpPr>
        <p:spPr>
          <a:xfrm>
            <a:off x="5573862" y="3808992"/>
            <a:ext cx="412781" cy="412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2" h="21600" extrusionOk="0">
                <a:moveTo>
                  <a:pt x="13692" y="8626"/>
                </a:moveTo>
                <a:lnTo>
                  <a:pt x="12040" y="10330"/>
                </a:lnTo>
                <a:cubicBezTo>
                  <a:pt x="12133" y="10461"/>
                  <a:pt x="12223" y="10598"/>
                  <a:pt x="12309" y="10739"/>
                </a:cubicBezTo>
                <a:cubicBezTo>
                  <a:pt x="13857" y="13353"/>
                  <a:pt x="13057" y="16782"/>
                  <a:pt x="10523" y="18381"/>
                </a:cubicBezTo>
                <a:cubicBezTo>
                  <a:pt x="9676" y="18917"/>
                  <a:pt x="8707" y="19199"/>
                  <a:pt x="7721" y="19199"/>
                </a:cubicBezTo>
                <a:cubicBezTo>
                  <a:pt x="5825" y="19199"/>
                  <a:pt x="4105" y="18206"/>
                  <a:pt x="3118" y="16540"/>
                </a:cubicBezTo>
                <a:cubicBezTo>
                  <a:pt x="2367" y="15274"/>
                  <a:pt x="2141" y="13783"/>
                  <a:pt x="2477" y="12337"/>
                </a:cubicBezTo>
                <a:cubicBezTo>
                  <a:pt x="2815" y="10895"/>
                  <a:pt x="3674" y="9673"/>
                  <a:pt x="4902" y="8899"/>
                </a:cubicBezTo>
                <a:cubicBezTo>
                  <a:pt x="5751" y="8364"/>
                  <a:pt x="6720" y="8081"/>
                  <a:pt x="7707" y="8081"/>
                </a:cubicBezTo>
                <a:cubicBezTo>
                  <a:pt x="8723" y="8081"/>
                  <a:pt x="9686" y="8368"/>
                  <a:pt x="10517" y="8891"/>
                </a:cubicBezTo>
                <a:lnTo>
                  <a:pt x="9430" y="10070"/>
                </a:lnTo>
                <a:cubicBezTo>
                  <a:pt x="8906" y="9801"/>
                  <a:pt x="8322" y="9649"/>
                  <a:pt x="7711" y="9649"/>
                </a:cubicBezTo>
                <a:cubicBezTo>
                  <a:pt x="7000" y="9649"/>
                  <a:pt x="6303" y="9853"/>
                  <a:pt x="5695" y="10236"/>
                </a:cubicBezTo>
                <a:cubicBezTo>
                  <a:pt x="3875" y="11384"/>
                  <a:pt x="3302" y="13845"/>
                  <a:pt x="4414" y="15722"/>
                </a:cubicBezTo>
                <a:cubicBezTo>
                  <a:pt x="5123" y="16918"/>
                  <a:pt x="6358" y="17632"/>
                  <a:pt x="7715" y="17632"/>
                </a:cubicBezTo>
                <a:cubicBezTo>
                  <a:pt x="8425" y="17632"/>
                  <a:pt x="9122" y="17428"/>
                  <a:pt x="9730" y="17045"/>
                </a:cubicBezTo>
                <a:cubicBezTo>
                  <a:pt x="10611" y="16490"/>
                  <a:pt x="11230" y="15614"/>
                  <a:pt x="11471" y="14577"/>
                </a:cubicBezTo>
                <a:cubicBezTo>
                  <a:pt x="11713" y="13538"/>
                  <a:pt x="11550" y="12468"/>
                  <a:pt x="11010" y="11560"/>
                </a:cubicBezTo>
                <a:cubicBezTo>
                  <a:pt x="10991" y="11525"/>
                  <a:pt x="10967" y="11494"/>
                  <a:pt x="10946" y="11460"/>
                </a:cubicBezTo>
                <a:lnTo>
                  <a:pt x="8192" y="14304"/>
                </a:lnTo>
                <a:cubicBezTo>
                  <a:pt x="8116" y="14383"/>
                  <a:pt x="8016" y="14422"/>
                  <a:pt x="7917" y="14422"/>
                </a:cubicBezTo>
                <a:cubicBezTo>
                  <a:pt x="7819" y="14422"/>
                  <a:pt x="7718" y="14383"/>
                  <a:pt x="7644" y="14304"/>
                </a:cubicBezTo>
                <a:cubicBezTo>
                  <a:pt x="7490" y="14146"/>
                  <a:pt x="7490" y="13895"/>
                  <a:pt x="7644" y="13739"/>
                </a:cubicBezTo>
                <a:lnTo>
                  <a:pt x="17851" y="3203"/>
                </a:lnTo>
                <a:lnTo>
                  <a:pt x="17079" y="2942"/>
                </a:lnTo>
                <a:lnTo>
                  <a:pt x="15933" y="0"/>
                </a:lnTo>
                <a:lnTo>
                  <a:pt x="11871" y="4408"/>
                </a:lnTo>
                <a:lnTo>
                  <a:pt x="12605" y="6622"/>
                </a:lnTo>
                <a:lnTo>
                  <a:pt x="12142" y="7125"/>
                </a:lnTo>
                <a:cubicBezTo>
                  <a:pt x="10838" y="6182"/>
                  <a:pt x="9285" y="5680"/>
                  <a:pt x="7706" y="5680"/>
                </a:cubicBezTo>
                <a:cubicBezTo>
                  <a:pt x="6334" y="5680"/>
                  <a:pt x="4945" y="6058"/>
                  <a:pt x="3690" y="6850"/>
                </a:cubicBezTo>
                <a:cubicBezTo>
                  <a:pt x="56" y="9143"/>
                  <a:pt x="-1088" y="14042"/>
                  <a:pt x="1135" y="17791"/>
                </a:cubicBezTo>
                <a:cubicBezTo>
                  <a:pt x="2588" y="20245"/>
                  <a:pt x="5125" y="21600"/>
                  <a:pt x="7722" y="21600"/>
                </a:cubicBezTo>
                <a:cubicBezTo>
                  <a:pt x="9093" y="21600"/>
                  <a:pt x="10482" y="21221"/>
                  <a:pt x="11738" y="20430"/>
                </a:cubicBezTo>
                <a:cubicBezTo>
                  <a:pt x="15371" y="18135"/>
                  <a:pt x="16514" y="13237"/>
                  <a:pt x="14292" y="9487"/>
                </a:cubicBezTo>
                <a:cubicBezTo>
                  <a:pt x="14111" y="9179"/>
                  <a:pt x="13906" y="8898"/>
                  <a:pt x="13692" y="8626"/>
                </a:cubicBezTo>
                <a:moveTo>
                  <a:pt x="18676" y="3481"/>
                </a:moveTo>
                <a:lnTo>
                  <a:pt x="14381" y="7915"/>
                </a:lnTo>
                <a:lnTo>
                  <a:pt x="16451" y="8512"/>
                </a:lnTo>
                <a:lnTo>
                  <a:pt x="20512" y="4103"/>
                </a:lnTo>
                <a:lnTo>
                  <a:pt x="18676" y="3481"/>
                </a:lnTo>
                <a:close/>
              </a:path>
            </a:pathLst>
          </a:custGeom>
          <a:solidFill>
            <a:srgbClr val="18478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6" name="Shape 1627"/>
          <p:cNvSpPr/>
          <p:nvPr/>
        </p:nvSpPr>
        <p:spPr bwMode="auto">
          <a:xfrm>
            <a:off x="5282738" y="1813517"/>
            <a:ext cx="919163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7" name="Group 1649"/>
          <p:cNvGrpSpPr/>
          <p:nvPr/>
        </p:nvGrpSpPr>
        <p:grpSpPr bwMode="auto">
          <a:xfrm>
            <a:off x="5561335" y="2150901"/>
            <a:ext cx="360365" cy="365980"/>
            <a:chOff x="0" y="0"/>
            <a:chExt cx="611749" cy="619876"/>
          </a:xfrm>
          <a:solidFill>
            <a:srgbClr val="18478F"/>
          </a:solidFill>
        </p:grpSpPr>
        <p:sp>
          <p:nvSpPr>
            <p:cNvPr id="38" name="Shape 1647"/>
            <p:cNvSpPr/>
            <p:nvPr/>
          </p:nvSpPr>
          <p:spPr>
            <a:xfrm>
              <a:off x="42902" y="283779"/>
              <a:ext cx="522766" cy="33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39" name="Shape 1648"/>
            <p:cNvSpPr/>
            <p:nvPr/>
          </p:nvSpPr>
          <p:spPr>
            <a:xfrm>
              <a:off x="0" y="0"/>
              <a:ext cx="611749" cy="415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5023" y="21600"/>
                  </a:lnTo>
                  <a:lnTo>
                    <a:pt x="6823" y="18190"/>
                  </a:lnTo>
                  <a:lnTo>
                    <a:pt x="2314" y="18190"/>
                  </a:lnTo>
                  <a:lnTo>
                    <a:pt x="2314" y="3410"/>
                  </a:lnTo>
                  <a:lnTo>
                    <a:pt x="19286" y="3410"/>
                  </a:lnTo>
                  <a:lnTo>
                    <a:pt x="19286" y="18190"/>
                  </a:lnTo>
                  <a:lnTo>
                    <a:pt x="14777" y="18190"/>
                  </a:lnTo>
                  <a:lnTo>
                    <a:pt x="16577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31800" y="427990"/>
            <a:ext cx="6045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sym typeface="+mn-ea"/>
              </a:rPr>
              <a:t>第二章    旅游纪念品的类型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Gulim" panose="020B0600000101010101" pitchFamily="34" charset="-127"/>
              <a:sym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762500" y="764719"/>
            <a:ext cx="74295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0" y="794654"/>
            <a:ext cx="4310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H0006(Black_iPhone6)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98"/>
          <a:stretch>
            <a:fillRect/>
          </a:stretch>
        </p:blipFill>
        <p:spPr bwMode="auto">
          <a:xfrm>
            <a:off x="6015990" y="1380490"/>
            <a:ext cx="5012690" cy="58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" name="图文框 2"/>
          <p:cNvSpPr/>
          <p:nvPr/>
        </p:nvSpPr>
        <p:spPr>
          <a:xfrm>
            <a:off x="10454005" y="2552065"/>
            <a:ext cx="1541145" cy="1577975"/>
          </a:xfrm>
          <a:prstGeom prst="frame">
            <a:avLst>
              <a:gd name="adj1" fmla="val 8821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89" tIns="60944" rIns="121889" bIns="60944" numCol="1" spcCol="0" rtlCol="0" fromWordArt="0" anchor="ctr" anchorCtr="0" forceAA="0" compatLnSpc="1">
            <a:noAutofit/>
          </a:bodyPr>
          <a:p>
            <a:pPr algn="ctr" defTabSz="914400"/>
            <a:endParaRPr lang="zh-CN" altLang="en-US" sz="8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38190" y="3244850"/>
            <a:ext cx="5156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rPr>
              <a:t>0</a:t>
            </a:r>
            <a:r>
              <a:rPr lang="en-US" b="1">
                <a:solidFill>
                  <a:schemeClr val="tx1">
                    <a:lumMod val="50000"/>
                    <a:lumOff val="50000"/>
                  </a:schemeClr>
                </a:solidFill>
                <a:latin typeface="Aller Light"/>
                <a:sym typeface="+mn-ea"/>
              </a:rPr>
              <a:t>4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837545" y="3049270"/>
            <a:ext cx="7747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chemeClr val="bg1">
                    <a:lumMod val="65000"/>
                  </a:schemeClr>
                </a:solidFill>
                <a:latin typeface="Aller Light"/>
                <a:sym typeface="+mn-ea"/>
              </a:rPr>
              <a:t>0</a:t>
            </a:r>
            <a:r>
              <a:rPr lang="en-US" sz="3200" b="1">
                <a:solidFill>
                  <a:schemeClr val="bg1">
                    <a:lumMod val="65000"/>
                  </a:schemeClr>
                </a:solidFill>
                <a:latin typeface="Aller Light"/>
                <a:sym typeface="+mn-ea"/>
              </a:rPr>
              <a:t>7</a:t>
            </a:r>
            <a:endParaRPr lang="en-US" altLang="en-US" sz="3200" b="1">
              <a:solidFill>
                <a:schemeClr val="bg1">
                  <a:lumMod val="65000"/>
                </a:schemeClr>
              </a:solidFill>
              <a:latin typeface="Aller Light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5611</Words>
  <Application>WPS 演示</Application>
  <PresentationFormat>宽屏</PresentationFormat>
  <Paragraphs>422</Paragraphs>
  <Slides>76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96" baseType="lpstr">
      <vt:lpstr>Arial</vt:lpstr>
      <vt:lpstr>宋体</vt:lpstr>
      <vt:lpstr>Wingdings</vt:lpstr>
      <vt:lpstr>楷体</vt:lpstr>
      <vt:lpstr>华文中宋</vt:lpstr>
      <vt:lpstr>幼圆</vt:lpstr>
      <vt:lpstr>微软雅黑</vt:lpstr>
      <vt:lpstr>Aller Light</vt:lpstr>
      <vt:lpstr>Segoe Print</vt:lpstr>
      <vt:lpstr>Open Sans</vt:lpstr>
      <vt:lpstr>Gill Sans</vt:lpstr>
      <vt:lpstr>Gulim</vt:lpstr>
      <vt:lpstr>Malgun Gothic</vt:lpstr>
      <vt:lpstr>等线</vt:lpstr>
      <vt:lpstr>Arial Unicode MS</vt:lpstr>
      <vt:lpstr>等线 Light</vt:lpstr>
      <vt:lpstr>Calibri</vt:lpstr>
      <vt:lpstr>Times New Roman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第三章、旅游工艺品设计的原则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孔 融</dc:creator>
  <cp:lastModifiedBy>小不点.</cp:lastModifiedBy>
  <cp:revision>55</cp:revision>
  <dcterms:created xsi:type="dcterms:W3CDTF">2019-06-30T07:57:00Z</dcterms:created>
  <dcterms:modified xsi:type="dcterms:W3CDTF">2019-11-24T12:26:47Z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